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6"/>
  </p:notesMasterIdLst>
  <p:handoutMasterIdLst>
    <p:handoutMasterId r:id="rId127"/>
  </p:handoutMasterIdLst>
  <p:sldIdLst>
    <p:sldId id="2241" r:id="rId2"/>
    <p:sldId id="2436" r:id="rId3"/>
    <p:sldId id="4581" r:id="rId4"/>
    <p:sldId id="4651" r:id="rId5"/>
    <p:sldId id="4596" r:id="rId6"/>
    <p:sldId id="4597" r:id="rId7"/>
    <p:sldId id="4628" r:id="rId8"/>
    <p:sldId id="4683" r:id="rId9"/>
    <p:sldId id="4604" r:id="rId10"/>
    <p:sldId id="3015" r:id="rId11"/>
    <p:sldId id="4667" r:id="rId12"/>
    <p:sldId id="4676" r:id="rId13"/>
    <p:sldId id="4620" r:id="rId14"/>
    <p:sldId id="4632" r:id="rId15"/>
    <p:sldId id="4611" r:id="rId16"/>
    <p:sldId id="4610" r:id="rId17"/>
    <p:sldId id="3023" r:id="rId18"/>
    <p:sldId id="2115" r:id="rId19"/>
    <p:sldId id="4621" r:id="rId20"/>
    <p:sldId id="4622" r:id="rId21"/>
    <p:sldId id="276" r:id="rId22"/>
    <p:sldId id="4634" r:id="rId23"/>
    <p:sldId id="4629" r:id="rId24"/>
    <p:sldId id="4630" r:id="rId25"/>
    <p:sldId id="4631" r:id="rId26"/>
    <p:sldId id="4633" r:id="rId27"/>
    <p:sldId id="4635" r:id="rId28"/>
    <p:sldId id="4636" r:id="rId29"/>
    <p:sldId id="4638" r:id="rId30"/>
    <p:sldId id="4640" r:id="rId31"/>
    <p:sldId id="4645" r:id="rId32"/>
    <p:sldId id="4646" r:id="rId33"/>
    <p:sldId id="4692" r:id="rId34"/>
    <p:sldId id="4652" r:id="rId35"/>
    <p:sldId id="4657" r:id="rId36"/>
    <p:sldId id="4648" r:id="rId37"/>
    <p:sldId id="4644" r:id="rId38"/>
    <p:sldId id="4654" r:id="rId39"/>
    <p:sldId id="4656" r:id="rId40"/>
    <p:sldId id="4655" r:id="rId41"/>
    <p:sldId id="4686" r:id="rId42"/>
    <p:sldId id="4687" r:id="rId43"/>
    <p:sldId id="4688" r:id="rId44"/>
    <p:sldId id="4689" r:id="rId45"/>
    <p:sldId id="4690" r:id="rId46"/>
    <p:sldId id="4691" r:id="rId47"/>
    <p:sldId id="4684" r:id="rId48"/>
    <p:sldId id="4685" r:id="rId49"/>
    <p:sldId id="4659" r:id="rId50"/>
    <p:sldId id="4658" r:id="rId51"/>
    <p:sldId id="4660" r:id="rId52"/>
    <p:sldId id="4642" r:id="rId53"/>
    <p:sldId id="4624" r:id="rId54"/>
    <p:sldId id="4625" r:id="rId55"/>
    <p:sldId id="4694" r:id="rId56"/>
    <p:sldId id="4627" r:id="rId57"/>
    <p:sldId id="4623" r:id="rId58"/>
    <p:sldId id="4693" r:id="rId59"/>
    <p:sldId id="2323" r:id="rId60"/>
    <p:sldId id="2475" r:id="rId61"/>
    <p:sldId id="3111" r:id="rId62"/>
    <p:sldId id="2647" r:id="rId63"/>
    <p:sldId id="3133" r:id="rId64"/>
    <p:sldId id="2648" r:id="rId65"/>
    <p:sldId id="2650" r:id="rId66"/>
    <p:sldId id="2653" r:id="rId67"/>
    <p:sldId id="2651" r:id="rId68"/>
    <p:sldId id="2655" r:id="rId69"/>
    <p:sldId id="3134" r:id="rId70"/>
    <p:sldId id="3112" r:id="rId71"/>
    <p:sldId id="3114" r:id="rId72"/>
    <p:sldId id="1387" r:id="rId73"/>
    <p:sldId id="3113" r:id="rId74"/>
    <p:sldId id="3115" r:id="rId75"/>
    <p:sldId id="3116" r:id="rId76"/>
    <p:sldId id="3117" r:id="rId77"/>
    <p:sldId id="3118" r:id="rId78"/>
    <p:sldId id="3119" r:id="rId79"/>
    <p:sldId id="3126" r:id="rId80"/>
    <p:sldId id="3129" r:id="rId81"/>
    <p:sldId id="3135" r:id="rId82"/>
    <p:sldId id="3136" r:id="rId83"/>
    <p:sldId id="3139" r:id="rId84"/>
    <p:sldId id="3140" r:id="rId85"/>
    <p:sldId id="3141" r:id="rId86"/>
    <p:sldId id="3142" r:id="rId87"/>
    <p:sldId id="3143" r:id="rId88"/>
    <p:sldId id="3144" r:id="rId89"/>
    <p:sldId id="3145" r:id="rId90"/>
    <p:sldId id="3120" r:id="rId91"/>
    <p:sldId id="3130" r:id="rId92"/>
    <p:sldId id="3124" r:id="rId93"/>
    <p:sldId id="3127" r:id="rId94"/>
    <p:sldId id="3131" r:id="rId95"/>
    <p:sldId id="3132" r:id="rId96"/>
    <p:sldId id="3121" r:id="rId97"/>
    <p:sldId id="3221" r:id="rId98"/>
    <p:sldId id="2643" r:id="rId99"/>
    <p:sldId id="2658" r:id="rId100"/>
    <p:sldId id="2659" r:id="rId101"/>
    <p:sldId id="2660" r:id="rId102"/>
    <p:sldId id="2661" r:id="rId103"/>
    <p:sldId id="2662" r:id="rId104"/>
    <p:sldId id="3146" r:id="rId105"/>
    <p:sldId id="2672" r:id="rId106"/>
    <p:sldId id="2673" r:id="rId107"/>
    <p:sldId id="2675" r:id="rId108"/>
    <p:sldId id="3147" r:id="rId109"/>
    <p:sldId id="3148" r:id="rId110"/>
    <p:sldId id="3149" r:id="rId111"/>
    <p:sldId id="3150" r:id="rId112"/>
    <p:sldId id="3151" r:id="rId113"/>
    <p:sldId id="3156" r:id="rId114"/>
    <p:sldId id="3153" r:id="rId115"/>
    <p:sldId id="3159" r:id="rId116"/>
    <p:sldId id="3157" r:id="rId117"/>
    <p:sldId id="3158" r:id="rId118"/>
    <p:sldId id="3166" r:id="rId119"/>
    <p:sldId id="3164" r:id="rId120"/>
    <p:sldId id="3167" r:id="rId121"/>
    <p:sldId id="3168" r:id="rId122"/>
    <p:sldId id="3163" r:id="rId123"/>
    <p:sldId id="3169" r:id="rId124"/>
    <p:sldId id="3162" r:id="rId12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925" userDrawn="1">
          <p15:clr>
            <a:srgbClr val="A4A3A4"/>
          </p15:clr>
        </p15:guide>
        <p15:guide id="4" orient="horz" pos="18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9D6"/>
    <a:srgbClr val="729FDC"/>
    <a:srgbClr val="0432FF"/>
    <a:srgbClr val="00FDFF"/>
    <a:srgbClr val="B0FFD3"/>
    <a:srgbClr val="BE384B"/>
    <a:srgbClr val="E2EAF7"/>
    <a:srgbClr val="FF5F00"/>
    <a:srgbClr val="FF7E79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3" autoAdjust="0"/>
    <p:restoredTop sz="72287" autoAdjust="0"/>
  </p:normalViewPr>
  <p:slideViewPr>
    <p:cSldViewPr>
      <p:cViewPr>
        <p:scale>
          <a:sx n="101" d="100"/>
          <a:sy n="101" d="100"/>
        </p:scale>
        <p:origin x="1032" y="432"/>
      </p:cViewPr>
      <p:guideLst>
        <p:guide pos="2925"/>
        <p:guide orient="horz" pos="180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2025/12/25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99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481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F3B9A-9BD3-8A7F-C670-FF86F8A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470709D-D3CE-3406-7F32-CCE25DCDD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2880F5-4BBD-21D9-EA94-B8835A3B0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E80E2F-4EC6-968A-17AE-B686D9C35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819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31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347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297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82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4116-D153-B645-AD4B-921841F8A6CA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517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702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094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396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2903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2\sum_{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759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CC80-A44D-D5C9-BACE-71FCB3E46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8DEB941-863A-D8FF-0988-02DC73C51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C5BFF4B-A16C-9628-BDCC-E54EA3CAC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u="none" strike="noStrike">
                <a:solidFill>
                  <a:srgbClr val="999999"/>
                </a:solidFill>
                <a:effectLst/>
                <a:latin typeface="NVIDIA-APAC"/>
              </a:rPr>
              <a:t>* 采用稀疏技术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C4E445-CE51-70A3-C238-18333239B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076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74300-DBC3-B9C3-7DDD-7E05B48E1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CE95F46-E0D8-2F0B-52D1-E83AE13F49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25064BE-FC3A-5473-0B77-3DB0DC33E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E4FE5C-3FA0-4735-7647-67B7EA05E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587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093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24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F335-B273-F6C0-BBF9-3CC9D07EF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996D8B-8EA3-DA8A-1752-9573FB0F37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B645DC9-0F6B-AFA7-986A-1D54826C6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7990D9-DBF6-D30E-67C5-FDFF91B1A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658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538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735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包括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的</a:t>
            </a:r>
            <a:r>
              <a:rPr kumimoji="1" lang="en-US" altLang="zh-CN" dirty="0"/>
              <a:t>overhead</a:t>
            </a:r>
            <a:r>
              <a:rPr kumimoji="1" lang="zh-CN" altLang="en-US" dirty="0"/>
              <a:t>和</a:t>
            </a:r>
            <a:r>
              <a:rPr kumimoji="1" lang="en-US" altLang="zh-CN" dirty="0"/>
              <a:t>kernel-space</a:t>
            </a:r>
            <a:r>
              <a:rPr kumimoji="1" lang="zh-CN" altLang="en-US" dirty="0"/>
              <a:t> 处理的开销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2706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0843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989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8317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593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168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503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https://</a:t>
            </a:r>
            <a:r>
              <a:rPr kumimoji="1" lang="en" altLang="zh-CN" dirty="0" err="1"/>
              <a:t>ongardie.net</a:t>
            </a:r>
            <a:r>
              <a:rPr kumimoji="1" lang="en" altLang="zh-CN" dirty="0"/>
              <a:t>/static/raft/</a:t>
            </a:r>
            <a:r>
              <a:rPr kumimoji="1" lang="en" altLang="zh-CN" dirty="0" err="1"/>
              <a:t>userstudy</a:t>
            </a:r>
            <a:r>
              <a:rPr kumimoji="1" lang="en" altLang="zh-CN" dirty="0"/>
              <a:t>/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7847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5804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431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1748-C4F3-FFBD-434A-9C1BEC6E8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7BEEBE-6FE8-3359-A9D5-D4EB25AD4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CA91071-5AD9-756C-6BF2-083B4CA6F3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ABF85C-72CE-923E-06DB-1A9269473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8389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875A-5A22-960F-E971-F735896E6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A1BA99-857B-ABFE-4F18-0B312CF9F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D5AF4C-7477-A28F-931F-4000F6A53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CD4AF2-28D7-033E-C6EE-3D339A1BBE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3856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8CE3E-4FB9-A77D-C332-FE3C2E250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4FCAAA2-676F-5B96-A33D-9354BC66E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280735C-3EEA-258C-0C4B-CE50350C3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884FEF-E27A-88E5-BB6C-B5D40BB42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7275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54CC-F09A-B452-D260-0E95154BC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06BE7F3-15D1-B12F-168A-7DC519D77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C9456E2-828C-BA4A-24BE-75FDEC977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FF935E-A546-E611-67CD-933B25A631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9541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328D2-187C-617F-DBB7-B13596233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2662DD-2572-E2C3-430F-716AA026E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91CF7C8-08E2-C2A5-0FA6-90DBF56A4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8FC8E2-2F5B-9CA9-652A-09CD9EBF0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3117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67CB4-1956-273C-5758-5AB88BA5F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6777A29-27DD-FE7F-928F-1418680790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1B86185-FF6A-750C-407B-875F90D68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4BD6D8-CDD3-5B9F-6652-5141BD8D9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6791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0F90A-DB98-C211-D77B-4F44A8647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F622AA7-DDAB-AD11-8AE3-14AFBB714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1B96A50-9520-C52B-1C10-8ED469D99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16585D-5165-80C6-0D95-4AAA91E9F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5551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1358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6073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5957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4914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141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问题： </a:t>
            </a:r>
            <a:r>
              <a:rPr kumimoji="1" lang="en-US" altLang="zh-CN" dirty="0"/>
              <a:t>6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7</a:t>
            </a:r>
            <a:r>
              <a:rPr kumimoji="1" lang="zh-CN" altLang="en-US" dirty="0"/>
              <a:t>谁先谁后？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6555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212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9065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2295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9063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5020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2554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61074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77406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2846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9411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6768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性能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9447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83223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6908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1066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9458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66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blogs.nvidia.com/massively-scale-deep-learning-training-nccl-2-4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riselab/ai-and-memory-wall-2cb4265cb0b8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image" Target="../media/image28.emf"/><Relationship Id="rId5" Type="http://schemas.openxmlformats.org/officeDocument/2006/relationships/image" Target="../media/image22.emf"/><Relationship Id="rId10" Type="http://schemas.openxmlformats.org/officeDocument/2006/relationships/image" Target="../media/image27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tiff"/><Relationship Id="rId4" Type="http://schemas.openxmlformats.org/officeDocument/2006/relationships/image" Target="../media/image48.tif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401" y="1001455"/>
            <a:ext cx="8639311" cy="21047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training &amp;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RDMA (Advanced topic) 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 AI-sys Sp22, CMU15-418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A563D869-0A1B-F945-BE40-E508AA7EF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The computation graph abstraction </a:t>
            </a:r>
            <a:endParaRPr kumimoji="1"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Computations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" altLang="zh-CN" dirty="0"/>
              <a:t>expressed as a </a:t>
            </a:r>
            <a:r>
              <a:rPr kumimoji="1" lang="en" altLang="zh-CN" dirty="0">
                <a:solidFill>
                  <a:schemeClr val="accent1"/>
                </a:solidFill>
              </a:rPr>
              <a:t>graph (Directly acrylic graph) </a:t>
            </a:r>
          </a:p>
          <a:p>
            <a:pPr lvl="1"/>
            <a:r>
              <a:rPr kumimoji="1" lang="en" altLang="zh-CN" dirty="0"/>
              <a:t>Vertices are computations (or data) </a:t>
            </a:r>
          </a:p>
          <a:p>
            <a:pPr lvl="1"/>
            <a:r>
              <a:rPr kumimoji="1" lang="en" altLang="zh-CN" dirty="0"/>
              <a:t>Edges are communication channels</a:t>
            </a:r>
          </a:p>
          <a:p>
            <a:pPr lvl="1"/>
            <a:r>
              <a:rPr kumimoji="1" lang="en" altLang="zh-CN" dirty="0"/>
              <a:t>Each vertex has several input and output edges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3" name="Flowchart: Connector 3">
            <a:extLst>
              <a:ext uri="{FF2B5EF4-FFF2-40B4-BE49-F238E27FC236}">
                <a16:creationId xmlns:a16="http://schemas.microsoft.com/office/drawing/2014/main" id="{0F83A794-2098-C043-9B51-C1B2E080BF3B}"/>
              </a:ext>
            </a:extLst>
          </p:cNvPr>
          <p:cNvSpPr/>
          <p:nvPr/>
        </p:nvSpPr>
        <p:spPr>
          <a:xfrm>
            <a:off x="2938518" y="4381500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4" name="Flowchart: Connector 4">
            <a:extLst>
              <a:ext uri="{FF2B5EF4-FFF2-40B4-BE49-F238E27FC236}">
                <a16:creationId xmlns:a16="http://schemas.microsoft.com/office/drawing/2014/main" id="{80C0337C-E6A7-F245-95BD-ADCB1EF74F04}"/>
              </a:ext>
            </a:extLst>
          </p:cNvPr>
          <p:cNvSpPr/>
          <p:nvPr/>
        </p:nvSpPr>
        <p:spPr>
          <a:xfrm>
            <a:off x="2476500" y="5016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5" name="Flowchart: Connector 5">
            <a:extLst>
              <a:ext uri="{FF2B5EF4-FFF2-40B4-BE49-F238E27FC236}">
                <a16:creationId xmlns:a16="http://schemas.microsoft.com/office/drawing/2014/main" id="{A68C36B0-84B3-6F4D-BF93-91B6B0628C67}"/>
              </a:ext>
            </a:extLst>
          </p:cNvPr>
          <p:cNvSpPr/>
          <p:nvPr/>
        </p:nvSpPr>
        <p:spPr>
          <a:xfrm>
            <a:off x="3616685" y="3973328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6" name="Flowchart: Connector 6">
            <a:extLst>
              <a:ext uri="{FF2B5EF4-FFF2-40B4-BE49-F238E27FC236}">
                <a16:creationId xmlns:a16="http://schemas.microsoft.com/office/drawing/2014/main" id="{878A29CD-4743-4E4A-941E-2D9EAE18C722}"/>
              </a:ext>
            </a:extLst>
          </p:cNvPr>
          <p:cNvSpPr/>
          <p:nvPr/>
        </p:nvSpPr>
        <p:spPr>
          <a:xfrm>
            <a:off x="3912791" y="32385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7" name="Flowchart: Connector 7">
            <a:extLst>
              <a:ext uri="{FF2B5EF4-FFF2-40B4-BE49-F238E27FC236}">
                <a16:creationId xmlns:a16="http://schemas.microsoft.com/office/drawing/2014/main" id="{32CEB1C9-9432-0449-9837-4DE89FB647D1}"/>
              </a:ext>
            </a:extLst>
          </p:cNvPr>
          <p:cNvSpPr/>
          <p:nvPr/>
        </p:nvSpPr>
        <p:spPr>
          <a:xfrm>
            <a:off x="3492500" y="4889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8" name="Flowchart: Connector 8">
            <a:extLst>
              <a:ext uri="{FF2B5EF4-FFF2-40B4-BE49-F238E27FC236}">
                <a16:creationId xmlns:a16="http://schemas.microsoft.com/office/drawing/2014/main" id="{C8A87037-BFAC-814F-A098-82F548DFF861}"/>
              </a:ext>
            </a:extLst>
          </p:cNvPr>
          <p:cNvSpPr/>
          <p:nvPr/>
        </p:nvSpPr>
        <p:spPr>
          <a:xfrm>
            <a:off x="4826000" y="466308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9" name="Flowchart: Connector 9">
            <a:extLst>
              <a:ext uri="{FF2B5EF4-FFF2-40B4-BE49-F238E27FC236}">
                <a16:creationId xmlns:a16="http://schemas.microsoft.com/office/drawing/2014/main" id="{EAB4643B-8DB2-C348-8C63-BB672BF2DCBC}"/>
              </a:ext>
            </a:extLst>
          </p:cNvPr>
          <p:cNvSpPr/>
          <p:nvPr/>
        </p:nvSpPr>
        <p:spPr>
          <a:xfrm>
            <a:off x="5143500" y="508699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7EB6A145-72EC-2C4E-9603-751D97573F4E}"/>
              </a:ext>
            </a:extLst>
          </p:cNvPr>
          <p:cNvSpPr/>
          <p:nvPr/>
        </p:nvSpPr>
        <p:spPr>
          <a:xfrm>
            <a:off x="4002060" y="5240575"/>
            <a:ext cx="87235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Arrow Connector 12">
            <a:extLst>
              <a:ext uri="{FF2B5EF4-FFF2-40B4-BE49-F238E27FC236}">
                <a16:creationId xmlns:a16="http://schemas.microsoft.com/office/drawing/2014/main" id="{91A3B1A7-204B-0248-8D10-DCFA1713F3E3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2681353" y="4586353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14">
            <a:extLst>
              <a:ext uri="{FF2B5EF4-FFF2-40B4-BE49-F238E27FC236}">
                <a16:creationId xmlns:a16="http://schemas.microsoft.com/office/drawing/2014/main" id="{01BF9C1F-0B81-4240-9F5B-371A8D2CBF33}"/>
              </a:ext>
            </a:extLst>
          </p:cNvPr>
          <p:cNvCxnSpPr>
            <a:stCxn id="57" idx="1"/>
            <a:endCxn id="53" idx="5"/>
          </p:cNvCxnSpPr>
          <p:nvPr/>
        </p:nvCxnSpPr>
        <p:spPr>
          <a:xfrm flipH="1" flipV="1">
            <a:off x="3143370" y="4586353"/>
            <a:ext cx="384278" cy="338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owchart: Connector 17">
            <a:extLst>
              <a:ext uri="{FF2B5EF4-FFF2-40B4-BE49-F238E27FC236}">
                <a16:creationId xmlns:a16="http://schemas.microsoft.com/office/drawing/2014/main" id="{AA85A733-43F8-CE46-AF2C-A11B92CB0DF1}"/>
              </a:ext>
            </a:extLst>
          </p:cNvPr>
          <p:cNvSpPr/>
          <p:nvPr/>
        </p:nvSpPr>
        <p:spPr>
          <a:xfrm>
            <a:off x="3917370" y="4516283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4" name="Straight Arrow Connector 18">
            <a:extLst>
              <a:ext uri="{FF2B5EF4-FFF2-40B4-BE49-F238E27FC236}">
                <a16:creationId xmlns:a16="http://schemas.microsoft.com/office/drawing/2014/main" id="{87465E3F-D748-8F41-81C0-9FE8C961ACAE}"/>
              </a:ext>
            </a:extLst>
          </p:cNvPr>
          <p:cNvCxnSpPr>
            <a:stCxn id="57" idx="7"/>
            <a:endCxn id="63" idx="3"/>
          </p:cNvCxnSpPr>
          <p:nvPr/>
        </p:nvCxnSpPr>
        <p:spPr>
          <a:xfrm flipV="1">
            <a:off x="3697353" y="4721136"/>
            <a:ext cx="255165" cy="20351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1">
            <a:extLst>
              <a:ext uri="{FF2B5EF4-FFF2-40B4-BE49-F238E27FC236}">
                <a16:creationId xmlns:a16="http://schemas.microsoft.com/office/drawing/2014/main" id="{BB639821-648F-3047-B105-7ED394D227C7}"/>
              </a:ext>
            </a:extLst>
          </p:cNvPr>
          <p:cNvCxnSpPr>
            <a:stCxn id="59" idx="1"/>
            <a:endCxn id="63" idx="5"/>
          </p:cNvCxnSpPr>
          <p:nvPr/>
        </p:nvCxnSpPr>
        <p:spPr>
          <a:xfrm flipH="1" flipV="1">
            <a:off x="4122223" y="4721136"/>
            <a:ext cx="1056425" cy="40100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Connector 24">
            <a:extLst>
              <a:ext uri="{FF2B5EF4-FFF2-40B4-BE49-F238E27FC236}">
                <a16:creationId xmlns:a16="http://schemas.microsoft.com/office/drawing/2014/main" id="{EA5A3BFC-8051-EB4C-BF19-3233480F4BF2}"/>
              </a:ext>
            </a:extLst>
          </p:cNvPr>
          <p:cNvSpPr/>
          <p:nvPr/>
        </p:nvSpPr>
        <p:spPr>
          <a:xfrm>
            <a:off x="4674167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7" name="Straight Arrow Connector 26">
            <a:extLst>
              <a:ext uri="{FF2B5EF4-FFF2-40B4-BE49-F238E27FC236}">
                <a16:creationId xmlns:a16="http://schemas.microsoft.com/office/drawing/2014/main" id="{6E03DE17-95BF-B64D-92B8-1314E53CC88B}"/>
              </a:ext>
            </a:extLst>
          </p:cNvPr>
          <p:cNvCxnSpPr>
            <a:stCxn id="58" idx="0"/>
            <a:endCxn id="66" idx="4"/>
          </p:cNvCxnSpPr>
          <p:nvPr/>
        </p:nvCxnSpPr>
        <p:spPr>
          <a:xfrm flipH="1" flipV="1">
            <a:off x="4794167" y="4423081"/>
            <a:ext cx="151833" cy="240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9">
            <a:extLst>
              <a:ext uri="{FF2B5EF4-FFF2-40B4-BE49-F238E27FC236}">
                <a16:creationId xmlns:a16="http://schemas.microsoft.com/office/drawing/2014/main" id="{B7765203-A0D5-EE44-9AB7-2994B96054E0}"/>
              </a:ext>
            </a:extLst>
          </p:cNvPr>
          <p:cNvCxnSpPr>
            <a:stCxn id="59" idx="7"/>
            <a:endCxn id="69" idx="4"/>
          </p:cNvCxnSpPr>
          <p:nvPr/>
        </p:nvCxnSpPr>
        <p:spPr>
          <a:xfrm flipV="1">
            <a:off x="5348353" y="4423081"/>
            <a:ext cx="246648" cy="69906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lowchart: Connector 32">
            <a:extLst>
              <a:ext uri="{FF2B5EF4-FFF2-40B4-BE49-F238E27FC236}">
                <a16:creationId xmlns:a16="http://schemas.microsoft.com/office/drawing/2014/main" id="{42F14688-713A-124B-BE3A-8FF54F08EE5D}"/>
              </a:ext>
            </a:extLst>
          </p:cNvPr>
          <p:cNvSpPr/>
          <p:nvPr/>
        </p:nvSpPr>
        <p:spPr>
          <a:xfrm>
            <a:off x="5475000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33">
            <a:extLst>
              <a:ext uri="{FF2B5EF4-FFF2-40B4-BE49-F238E27FC236}">
                <a16:creationId xmlns:a16="http://schemas.microsoft.com/office/drawing/2014/main" id="{42A4E6F8-021F-DB47-BF8D-2148F4870507}"/>
              </a:ext>
            </a:extLst>
          </p:cNvPr>
          <p:cNvCxnSpPr>
            <a:stCxn id="58" idx="7"/>
            <a:endCxn id="69" idx="3"/>
          </p:cNvCxnSpPr>
          <p:nvPr/>
        </p:nvCxnSpPr>
        <p:spPr>
          <a:xfrm flipV="1">
            <a:off x="5030853" y="4387933"/>
            <a:ext cx="479295" cy="310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36">
            <a:extLst>
              <a:ext uri="{FF2B5EF4-FFF2-40B4-BE49-F238E27FC236}">
                <a16:creationId xmlns:a16="http://schemas.microsoft.com/office/drawing/2014/main" id="{C6383F52-BB6E-8341-AE49-C6A28E258998}"/>
              </a:ext>
            </a:extLst>
          </p:cNvPr>
          <p:cNvCxnSpPr>
            <a:stCxn id="53" idx="7"/>
            <a:endCxn id="55" idx="3"/>
          </p:cNvCxnSpPr>
          <p:nvPr/>
        </p:nvCxnSpPr>
        <p:spPr>
          <a:xfrm flipV="1">
            <a:off x="3143370" y="4178181"/>
            <a:ext cx="508463" cy="23846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owchart: Connector 39">
            <a:extLst>
              <a:ext uri="{FF2B5EF4-FFF2-40B4-BE49-F238E27FC236}">
                <a16:creationId xmlns:a16="http://schemas.microsoft.com/office/drawing/2014/main" id="{7B6FCA9C-E2B4-C048-A701-3E60881EC05E}"/>
              </a:ext>
            </a:extLst>
          </p:cNvPr>
          <p:cNvSpPr/>
          <p:nvPr/>
        </p:nvSpPr>
        <p:spPr>
          <a:xfrm>
            <a:off x="4159637" y="4031156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3" name="Flowchart: Connector 40">
            <a:extLst>
              <a:ext uri="{FF2B5EF4-FFF2-40B4-BE49-F238E27FC236}">
                <a16:creationId xmlns:a16="http://schemas.microsoft.com/office/drawing/2014/main" id="{F047AD7E-F113-034C-82AA-A684420D0CF7}"/>
              </a:ext>
            </a:extLst>
          </p:cNvPr>
          <p:cNvSpPr/>
          <p:nvPr/>
        </p:nvSpPr>
        <p:spPr>
          <a:xfrm>
            <a:off x="4699000" y="3788081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4" name="Straight Arrow Connector 41">
            <a:extLst>
              <a:ext uri="{FF2B5EF4-FFF2-40B4-BE49-F238E27FC236}">
                <a16:creationId xmlns:a16="http://schemas.microsoft.com/office/drawing/2014/main" id="{5FBCC6E1-C7BB-7E40-B1A5-0B6AA761DF4B}"/>
              </a:ext>
            </a:extLst>
          </p:cNvPr>
          <p:cNvCxnSpPr>
            <a:stCxn id="69" idx="1"/>
            <a:endCxn id="77" idx="4"/>
          </p:cNvCxnSpPr>
          <p:nvPr/>
        </p:nvCxnSpPr>
        <p:spPr>
          <a:xfrm flipH="1" flipV="1">
            <a:off x="5270500" y="4011473"/>
            <a:ext cx="239648" cy="2067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44">
            <a:extLst>
              <a:ext uri="{FF2B5EF4-FFF2-40B4-BE49-F238E27FC236}">
                <a16:creationId xmlns:a16="http://schemas.microsoft.com/office/drawing/2014/main" id="{DB8E643B-E63C-F342-AEFC-8574AE8C9D39}"/>
              </a:ext>
            </a:extLst>
          </p:cNvPr>
          <p:cNvCxnSpPr>
            <a:stCxn id="63" idx="7"/>
            <a:endCxn id="72" idx="4"/>
          </p:cNvCxnSpPr>
          <p:nvPr/>
        </p:nvCxnSpPr>
        <p:spPr>
          <a:xfrm flipV="1">
            <a:off x="4122223" y="4271156"/>
            <a:ext cx="157414" cy="2802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47">
            <a:extLst>
              <a:ext uri="{FF2B5EF4-FFF2-40B4-BE49-F238E27FC236}">
                <a16:creationId xmlns:a16="http://schemas.microsoft.com/office/drawing/2014/main" id="{F58FDBA0-4BD4-2546-B901-CA57B59B9868}"/>
              </a:ext>
            </a:extLst>
          </p:cNvPr>
          <p:cNvCxnSpPr>
            <a:stCxn id="66" idx="0"/>
            <a:endCxn id="73" idx="4"/>
          </p:cNvCxnSpPr>
          <p:nvPr/>
        </p:nvCxnSpPr>
        <p:spPr>
          <a:xfrm flipV="1">
            <a:off x="4794167" y="4028081"/>
            <a:ext cx="24833" cy="155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lowchart: Connector 52">
            <a:extLst>
              <a:ext uri="{FF2B5EF4-FFF2-40B4-BE49-F238E27FC236}">
                <a16:creationId xmlns:a16="http://schemas.microsoft.com/office/drawing/2014/main" id="{991B7C72-D4E7-4549-AC81-237556047FEF}"/>
              </a:ext>
            </a:extLst>
          </p:cNvPr>
          <p:cNvSpPr/>
          <p:nvPr/>
        </p:nvSpPr>
        <p:spPr>
          <a:xfrm>
            <a:off x="5150500" y="3771473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Flowchart: Connector 55">
            <a:extLst>
              <a:ext uri="{FF2B5EF4-FFF2-40B4-BE49-F238E27FC236}">
                <a16:creationId xmlns:a16="http://schemas.microsoft.com/office/drawing/2014/main" id="{69DF1A0E-D644-A045-BCA8-E1BF04BC4373}"/>
              </a:ext>
            </a:extLst>
          </p:cNvPr>
          <p:cNvSpPr/>
          <p:nvPr/>
        </p:nvSpPr>
        <p:spPr>
          <a:xfrm>
            <a:off x="4653718" y="31750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9" name="Straight Arrow Connector 56">
            <a:extLst>
              <a:ext uri="{FF2B5EF4-FFF2-40B4-BE49-F238E27FC236}">
                <a16:creationId xmlns:a16="http://schemas.microsoft.com/office/drawing/2014/main" id="{7D4CAB11-E2FD-C94D-8E2C-E2DA55FFFE4E}"/>
              </a:ext>
            </a:extLst>
          </p:cNvPr>
          <p:cNvCxnSpPr>
            <a:stCxn id="55" idx="7"/>
            <a:endCxn id="56" idx="3"/>
          </p:cNvCxnSpPr>
          <p:nvPr/>
        </p:nvCxnSpPr>
        <p:spPr>
          <a:xfrm flipV="1">
            <a:off x="3821538" y="3443353"/>
            <a:ext cx="126401" cy="5651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59">
            <a:extLst>
              <a:ext uri="{FF2B5EF4-FFF2-40B4-BE49-F238E27FC236}">
                <a16:creationId xmlns:a16="http://schemas.microsoft.com/office/drawing/2014/main" id="{82A909B8-8609-4A4D-8318-D4B7CE3BF0E6}"/>
              </a:ext>
            </a:extLst>
          </p:cNvPr>
          <p:cNvCxnSpPr>
            <a:stCxn id="55" idx="6"/>
            <a:endCxn id="78" idx="2"/>
          </p:cNvCxnSpPr>
          <p:nvPr/>
        </p:nvCxnSpPr>
        <p:spPr>
          <a:xfrm flipV="1">
            <a:off x="3856685" y="3295000"/>
            <a:ext cx="797033" cy="7983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62">
            <a:extLst>
              <a:ext uri="{FF2B5EF4-FFF2-40B4-BE49-F238E27FC236}">
                <a16:creationId xmlns:a16="http://schemas.microsoft.com/office/drawing/2014/main" id="{78D00093-582B-FB4A-8B86-BC7E12149656}"/>
              </a:ext>
            </a:extLst>
          </p:cNvPr>
          <p:cNvCxnSpPr>
            <a:stCxn id="72" idx="0"/>
            <a:endCxn id="56" idx="4"/>
          </p:cNvCxnSpPr>
          <p:nvPr/>
        </p:nvCxnSpPr>
        <p:spPr>
          <a:xfrm flipH="1" flipV="1">
            <a:off x="4032791" y="3478500"/>
            <a:ext cx="246846" cy="5526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65">
            <a:extLst>
              <a:ext uri="{FF2B5EF4-FFF2-40B4-BE49-F238E27FC236}">
                <a16:creationId xmlns:a16="http://schemas.microsoft.com/office/drawing/2014/main" id="{99D71594-AF9A-EE46-9104-DFDAB7C10FBD}"/>
              </a:ext>
            </a:extLst>
          </p:cNvPr>
          <p:cNvCxnSpPr>
            <a:stCxn id="72" idx="7"/>
            <a:endCxn id="78" idx="3"/>
          </p:cNvCxnSpPr>
          <p:nvPr/>
        </p:nvCxnSpPr>
        <p:spPr>
          <a:xfrm flipV="1">
            <a:off x="4364490" y="3379853"/>
            <a:ext cx="324376" cy="68645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68">
            <a:extLst>
              <a:ext uri="{FF2B5EF4-FFF2-40B4-BE49-F238E27FC236}">
                <a16:creationId xmlns:a16="http://schemas.microsoft.com/office/drawing/2014/main" id="{EFC01637-3306-F143-9B01-8FA5EC422A05}"/>
              </a:ext>
            </a:extLst>
          </p:cNvPr>
          <p:cNvCxnSpPr>
            <a:stCxn id="73" idx="2"/>
            <a:endCxn id="56" idx="5"/>
          </p:cNvCxnSpPr>
          <p:nvPr/>
        </p:nvCxnSpPr>
        <p:spPr>
          <a:xfrm flipH="1" flipV="1">
            <a:off x="4117643" y="3443353"/>
            <a:ext cx="581357" cy="4647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71">
            <a:extLst>
              <a:ext uri="{FF2B5EF4-FFF2-40B4-BE49-F238E27FC236}">
                <a16:creationId xmlns:a16="http://schemas.microsoft.com/office/drawing/2014/main" id="{041F087A-4B20-2547-B364-933559AB8197}"/>
              </a:ext>
            </a:extLst>
          </p:cNvPr>
          <p:cNvCxnSpPr>
            <a:stCxn id="73" idx="0"/>
            <a:endCxn id="78" idx="4"/>
          </p:cNvCxnSpPr>
          <p:nvPr/>
        </p:nvCxnSpPr>
        <p:spPr>
          <a:xfrm flipH="1" flipV="1">
            <a:off x="4773718" y="3415000"/>
            <a:ext cx="45283" cy="37308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76">
            <a:extLst>
              <a:ext uri="{FF2B5EF4-FFF2-40B4-BE49-F238E27FC236}">
                <a16:creationId xmlns:a16="http://schemas.microsoft.com/office/drawing/2014/main" id="{00DB711F-99BC-DD4B-B27B-F93C8C7D164E}"/>
              </a:ext>
            </a:extLst>
          </p:cNvPr>
          <p:cNvCxnSpPr>
            <a:stCxn id="77" idx="1"/>
            <a:endCxn id="78" idx="5"/>
          </p:cNvCxnSpPr>
          <p:nvPr/>
        </p:nvCxnSpPr>
        <p:spPr>
          <a:xfrm flipH="1" flipV="1">
            <a:off x="4858570" y="3379853"/>
            <a:ext cx="327078" cy="4267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79">
            <a:extLst>
              <a:ext uri="{FF2B5EF4-FFF2-40B4-BE49-F238E27FC236}">
                <a16:creationId xmlns:a16="http://schemas.microsoft.com/office/drawing/2014/main" id="{F4A4CC10-8001-5749-898A-0A12D2046A57}"/>
              </a:ext>
            </a:extLst>
          </p:cNvPr>
          <p:cNvCxnSpPr>
            <a:stCxn id="77" idx="1"/>
            <a:endCxn id="56" idx="6"/>
          </p:cNvCxnSpPr>
          <p:nvPr/>
        </p:nvCxnSpPr>
        <p:spPr>
          <a:xfrm flipH="1" flipV="1">
            <a:off x="4152791" y="3358500"/>
            <a:ext cx="1032857" cy="44812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9">
            <a:extLst>
              <a:ext uri="{FF2B5EF4-FFF2-40B4-BE49-F238E27FC236}">
                <a16:creationId xmlns:a16="http://schemas.microsoft.com/office/drawing/2014/main" id="{6E737293-09BA-1149-BBB0-AC957D06A946}"/>
              </a:ext>
            </a:extLst>
          </p:cNvPr>
          <p:cNvSpPr/>
          <p:nvPr/>
        </p:nvSpPr>
        <p:spPr>
          <a:xfrm>
            <a:off x="5329663" y="2921000"/>
            <a:ext cx="103586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Rectangle 90">
            <a:extLst>
              <a:ext uri="{FF2B5EF4-FFF2-40B4-BE49-F238E27FC236}">
                <a16:creationId xmlns:a16="http://schemas.microsoft.com/office/drawing/2014/main" id="{7D107E46-897A-5944-B4BB-CB6F77DFAB36}"/>
              </a:ext>
            </a:extLst>
          </p:cNvPr>
          <p:cNvSpPr/>
          <p:nvPr/>
        </p:nvSpPr>
        <p:spPr>
          <a:xfrm>
            <a:off x="5570340" y="4553595"/>
            <a:ext cx="2351926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Channels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(file, pipe, memory)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Rectangle 91">
            <a:extLst>
              <a:ext uri="{FF2B5EF4-FFF2-40B4-BE49-F238E27FC236}">
                <a16:creationId xmlns:a16="http://schemas.microsoft.com/office/drawing/2014/main" id="{F4E66E4D-6948-664A-ACD1-E704C7B2D676}"/>
              </a:ext>
            </a:extLst>
          </p:cNvPr>
          <p:cNvSpPr/>
          <p:nvPr/>
        </p:nvSpPr>
        <p:spPr>
          <a:xfrm>
            <a:off x="1936704" y="3415000"/>
            <a:ext cx="1319593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Processing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Vertices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0" name="Straight Arrow Connector 92">
            <a:extLst>
              <a:ext uri="{FF2B5EF4-FFF2-40B4-BE49-F238E27FC236}">
                <a16:creationId xmlns:a16="http://schemas.microsoft.com/office/drawing/2014/main" id="{D75A3252-DDA2-CC4A-83AE-9D6D9B697862}"/>
              </a:ext>
            </a:extLst>
          </p:cNvPr>
          <p:cNvCxnSpPr/>
          <p:nvPr/>
        </p:nvCxnSpPr>
        <p:spPr>
          <a:xfrm>
            <a:off x="3058518" y="3806621"/>
            <a:ext cx="497483" cy="16670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6">
            <a:extLst>
              <a:ext uri="{FF2B5EF4-FFF2-40B4-BE49-F238E27FC236}">
                <a16:creationId xmlns:a16="http://schemas.microsoft.com/office/drawing/2014/main" id="{0387F9DE-3AC6-4F48-A67E-02DCB56AC6B9}"/>
              </a:ext>
            </a:extLst>
          </p:cNvPr>
          <p:cNvCxnSpPr/>
          <p:nvPr/>
        </p:nvCxnSpPr>
        <p:spPr>
          <a:xfrm>
            <a:off x="2716500" y="3973329"/>
            <a:ext cx="222018" cy="344876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9">
            <a:extLst>
              <a:ext uri="{FF2B5EF4-FFF2-40B4-BE49-F238E27FC236}">
                <a16:creationId xmlns:a16="http://schemas.microsoft.com/office/drawing/2014/main" id="{5C079689-F23B-A045-BEBF-4AA53780E8E6}"/>
              </a:ext>
            </a:extLst>
          </p:cNvPr>
          <p:cNvCxnSpPr>
            <a:stCxn id="60" idx="3"/>
          </p:cNvCxnSpPr>
          <p:nvPr/>
        </p:nvCxnSpPr>
        <p:spPr>
          <a:xfrm flipV="1">
            <a:off x="4874415" y="5207007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100">
            <a:extLst>
              <a:ext uri="{FF2B5EF4-FFF2-40B4-BE49-F238E27FC236}">
                <a16:creationId xmlns:a16="http://schemas.microsoft.com/office/drawing/2014/main" id="{6B2C3318-F10D-EB46-8E65-82864FDF4199}"/>
              </a:ext>
            </a:extLst>
          </p:cNvPr>
          <p:cNvCxnSpPr/>
          <p:nvPr/>
        </p:nvCxnSpPr>
        <p:spPr>
          <a:xfrm flipH="1" flipV="1">
            <a:off x="3746501" y="5143500"/>
            <a:ext cx="260959" cy="22535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105">
            <a:extLst>
              <a:ext uri="{FF2B5EF4-FFF2-40B4-BE49-F238E27FC236}">
                <a16:creationId xmlns:a16="http://schemas.microsoft.com/office/drawing/2014/main" id="{C41C3B6E-40F4-F64E-8C33-84262383D125}"/>
              </a:ext>
            </a:extLst>
          </p:cNvPr>
          <p:cNvCxnSpPr/>
          <p:nvPr/>
        </p:nvCxnSpPr>
        <p:spPr>
          <a:xfrm flipH="1" flipV="1">
            <a:off x="4939001" y="2937789"/>
            <a:ext cx="406183" cy="119999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06">
            <a:extLst>
              <a:ext uri="{FF2B5EF4-FFF2-40B4-BE49-F238E27FC236}">
                <a16:creationId xmlns:a16="http://schemas.microsoft.com/office/drawing/2014/main" id="{DE884F89-43B2-5248-A938-A66D1342460A}"/>
              </a:ext>
            </a:extLst>
          </p:cNvPr>
          <p:cNvCxnSpPr/>
          <p:nvPr/>
        </p:nvCxnSpPr>
        <p:spPr>
          <a:xfrm flipH="1">
            <a:off x="5606572" y="4698229"/>
            <a:ext cx="552928" cy="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lowchart: Connector 112">
            <a:extLst>
              <a:ext uri="{FF2B5EF4-FFF2-40B4-BE49-F238E27FC236}">
                <a16:creationId xmlns:a16="http://schemas.microsoft.com/office/drawing/2014/main" id="{16FBDB89-C28F-484F-A3B5-DB7C2F46EEB2}"/>
              </a:ext>
            </a:extLst>
          </p:cNvPr>
          <p:cNvSpPr/>
          <p:nvPr/>
        </p:nvSpPr>
        <p:spPr>
          <a:xfrm>
            <a:off x="3912791" y="2794000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7" name="Flowchart: Connector 113">
            <a:extLst>
              <a:ext uri="{FF2B5EF4-FFF2-40B4-BE49-F238E27FC236}">
                <a16:creationId xmlns:a16="http://schemas.microsoft.com/office/drawing/2014/main" id="{68C3852F-B718-674A-A003-D8428E45980A}"/>
              </a:ext>
            </a:extLst>
          </p:cNvPr>
          <p:cNvSpPr/>
          <p:nvPr/>
        </p:nvSpPr>
        <p:spPr>
          <a:xfrm>
            <a:off x="4653718" y="2754288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98" name="Straight Arrow Connector 114">
            <a:extLst>
              <a:ext uri="{FF2B5EF4-FFF2-40B4-BE49-F238E27FC236}">
                <a16:creationId xmlns:a16="http://schemas.microsoft.com/office/drawing/2014/main" id="{D680BC9A-7797-294B-B8FF-53F0C6D55638}"/>
              </a:ext>
            </a:extLst>
          </p:cNvPr>
          <p:cNvCxnSpPr>
            <a:stCxn id="56" idx="0"/>
            <a:endCxn id="96" idx="4"/>
          </p:cNvCxnSpPr>
          <p:nvPr/>
        </p:nvCxnSpPr>
        <p:spPr>
          <a:xfrm flipV="1">
            <a:off x="4032791" y="3034000"/>
            <a:ext cx="0" cy="204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117">
            <a:extLst>
              <a:ext uri="{FF2B5EF4-FFF2-40B4-BE49-F238E27FC236}">
                <a16:creationId xmlns:a16="http://schemas.microsoft.com/office/drawing/2014/main" id="{EC2121EA-C1D9-F54D-8C43-F6799E1C1578}"/>
              </a:ext>
            </a:extLst>
          </p:cNvPr>
          <p:cNvCxnSpPr>
            <a:stCxn id="78" idx="0"/>
            <a:endCxn id="97" idx="4"/>
          </p:cNvCxnSpPr>
          <p:nvPr/>
        </p:nvCxnSpPr>
        <p:spPr>
          <a:xfrm flipV="1">
            <a:off x="4773718" y="2994288"/>
            <a:ext cx="0" cy="1807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9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Case study: Distributed training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7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Pseudocode for </a:t>
            </a:r>
            <a:r>
              <a:rPr kumimoji="1" lang="en-US" altLang="zh-CN" dirty="0"/>
              <a:t>Stochastic Gradient Descent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597789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174021-4AEE-AC24-62B2-E62508A5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98" y="1208191"/>
            <a:ext cx="2187468" cy="33877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697E108-2FEF-E21C-A786-3377849803E4}"/>
              </a:ext>
            </a:extLst>
          </p:cNvPr>
          <p:cNvSpPr txBox="1"/>
          <p:nvPr/>
        </p:nvSpPr>
        <p:spPr>
          <a:xfrm>
            <a:off x="391130" y="4272796"/>
            <a:ext cx="4669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Problem: the graph cannot be parallelized across different nodes! </a:t>
            </a:r>
          </a:p>
        </p:txBody>
      </p:sp>
    </p:spTree>
    <p:extLst>
      <p:ext uri="{BB962C8B-B14F-4D97-AF65-F5344CB8AC3E}">
        <p14:creationId xmlns:p14="http://schemas.microsoft.com/office/powerpoint/2010/main" val="162624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Parallelization Opportunities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9C787ACC-250D-AF22-C72B-EAD3567CD87C}"/>
              </a:ext>
            </a:extLst>
          </p:cNvPr>
          <p:cNvSpPr/>
          <p:nvPr/>
        </p:nvSpPr>
        <p:spPr>
          <a:xfrm>
            <a:off x="189720" y="1080590"/>
            <a:ext cx="8579296" cy="1417702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999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(Sync) data parallel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38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Pseudocode for (iterative) data parallel in 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1208191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 dirty="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high-level code </a:t>
            </a:r>
          </a:p>
          <a:p>
            <a:r>
              <a:rPr kumimoji="1" lang="en-US" altLang="zh-CN" sz="2200" dirty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 dirty="0"/>
              <a:t>     </a:t>
            </a:r>
            <a:endParaRPr kumimoji="1" lang="zh-CN" altLang="en-US" sz="22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987415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2208175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2208175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987414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89269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892696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5FB4E2B-047B-AD5F-0A77-65485DE97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058" y="1436203"/>
            <a:ext cx="3345370" cy="197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0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9C095-8BC1-C7D0-4219-0C6551A2C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1A6973-A5AE-42E3-9027-226F8F37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goal: high GPU utilization (MFU)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7EB124-B9DF-851E-ABCD-253988921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89821"/>
          </a:xfrm>
        </p:spPr>
        <p:txBody>
          <a:bodyPr/>
          <a:lstStyle/>
          <a:p>
            <a:r>
              <a:rPr kumimoji="1" lang="en" altLang="zh-CN" dirty="0"/>
              <a:t>Model FLOPs Utilization</a:t>
            </a:r>
          </a:p>
          <a:p>
            <a:r>
              <a:rPr kumimoji="1" lang="en" altLang="zh-CN" dirty="0"/>
              <a:t>Depends on several factors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bg1">
                    <a:lumMod val="75000"/>
                  </a:schemeClr>
                </a:solidFill>
              </a:rPr>
              <a:t>Whether the forward + backward can fully utilize the GPUs? (See the last lecture)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bg1">
                    <a:lumMod val="75000"/>
                  </a:schemeClr>
                </a:solidFill>
              </a:rPr>
              <a:t>Can we hide the GPU idle time?  Yes, via overlapping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tx1"/>
                </a:solidFill>
              </a:rPr>
              <a:t>Optimize the synchronization part 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F51DF1-4D37-8737-50D6-01791135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C9CE034-286B-D2E4-1AF7-039DB2714EED}"/>
              </a:ext>
            </a:extLst>
          </p:cNvPr>
          <p:cNvCxnSpPr/>
          <p:nvPr/>
        </p:nvCxnSpPr>
        <p:spPr>
          <a:xfrm>
            <a:off x="1834745" y="370413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7B560A5D-A8EF-A2DD-68EC-155C0717B399}"/>
              </a:ext>
            </a:extLst>
          </p:cNvPr>
          <p:cNvGrpSpPr/>
          <p:nvPr/>
        </p:nvGrpSpPr>
        <p:grpSpPr>
          <a:xfrm>
            <a:off x="1047344" y="3839563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C381B41-04E6-1B6A-3DF7-E0F28C0EC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87B3EDD-A574-E908-9ACC-F98EFC0F3390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3B07584-4E8C-EE0A-9874-0F71C1BA57F9}"/>
              </a:ext>
            </a:extLst>
          </p:cNvPr>
          <p:cNvGrpSpPr/>
          <p:nvPr/>
        </p:nvGrpSpPr>
        <p:grpSpPr>
          <a:xfrm>
            <a:off x="1047344" y="4900928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9320281-8C2A-D0A7-6C2F-39BB3ACAC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5E6FF53-D1CE-8231-C80F-D4383A93CF5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8EAC8BCF-439B-7958-12F0-1B1C2AE77EC9}"/>
              </a:ext>
            </a:extLst>
          </p:cNvPr>
          <p:cNvCxnSpPr/>
          <p:nvPr/>
        </p:nvCxnSpPr>
        <p:spPr>
          <a:xfrm>
            <a:off x="1691680" y="40872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77BEC54E-5F80-49DB-4584-A98BF0A1D37F}"/>
              </a:ext>
            </a:extLst>
          </p:cNvPr>
          <p:cNvCxnSpPr/>
          <p:nvPr/>
        </p:nvCxnSpPr>
        <p:spPr>
          <a:xfrm>
            <a:off x="1691680" y="518896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C724D32B-DE85-D5C5-60C0-E3CC9D995E82}"/>
              </a:ext>
            </a:extLst>
          </p:cNvPr>
          <p:cNvSpPr/>
          <p:nvPr/>
        </p:nvSpPr>
        <p:spPr>
          <a:xfrm>
            <a:off x="2987824" y="3960581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85E907D-5862-C645-DF41-B4F7FD25220D}"/>
              </a:ext>
            </a:extLst>
          </p:cNvPr>
          <p:cNvSpPr/>
          <p:nvPr/>
        </p:nvSpPr>
        <p:spPr>
          <a:xfrm>
            <a:off x="4084040" y="3955577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17628BF-95EB-B185-5179-EAD8DE6BFD9A}"/>
              </a:ext>
            </a:extLst>
          </p:cNvPr>
          <p:cNvSpPr txBox="1"/>
          <p:nvPr/>
        </p:nvSpPr>
        <p:spPr>
          <a:xfrm>
            <a:off x="3367695" y="434199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985D2C69-AC6D-E70D-D79F-7FB1D6E355DC}"/>
              </a:ext>
            </a:extLst>
          </p:cNvPr>
          <p:cNvCxnSpPr/>
          <p:nvPr/>
        </p:nvCxnSpPr>
        <p:spPr>
          <a:xfrm>
            <a:off x="7524328" y="382094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2B1F6B0B-1BE9-E26A-FDDB-97B41F13B4C5}"/>
              </a:ext>
            </a:extLst>
          </p:cNvPr>
          <p:cNvSpPr/>
          <p:nvPr/>
        </p:nvSpPr>
        <p:spPr>
          <a:xfrm>
            <a:off x="2987824" y="4977284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8D08C5-F0F5-568C-EF1A-6F1B2B7A94DF}"/>
              </a:ext>
            </a:extLst>
          </p:cNvPr>
          <p:cNvSpPr/>
          <p:nvPr/>
        </p:nvSpPr>
        <p:spPr>
          <a:xfrm>
            <a:off x="4084040" y="4972280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58A0289-7A2E-4982-0ED9-DD98A099430A}"/>
              </a:ext>
            </a:extLst>
          </p:cNvPr>
          <p:cNvCxnSpPr/>
          <p:nvPr/>
        </p:nvCxnSpPr>
        <p:spPr>
          <a:xfrm>
            <a:off x="6212992" y="408729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4783156-C50F-C072-45E7-B49A0528307E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6212992" y="407587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5E5F4C2B-D5F6-C2B5-9787-765BA8D19A0D}"/>
              </a:ext>
            </a:extLst>
          </p:cNvPr>
          <p:cNvSpPr/>
          <p:nvPr/>
        </p:nvSpPr>
        <p:spPr>
          <a:xfrm>
            <a:off x="6015348" y="3667616"/>
            <a:ext cx="1080120" cy="177285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C5A1D40-E1FC-21F3-4E7C-C37744580F88}"/>
              </a:ext>
            </a:extLst>
          </p:cNvPr>
          <p:cNvSpPr txBox="1"/>
          <p:nvPr/>
        </p:nvSpPr>
        <p:spPr>
          <a:xfrm>
            <a:off x="6212992" y="3469939"/>
            <a:ext cx="6591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Sum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51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6F47C-A9A8-DB9A-EC04-34862FE9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operator: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85B38-898C-D2AD-E750-26DE3644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5" name="Rounded Rectangle 95">
            <a:extLst>
              <a:ext uri="{FF2B5EF4-FFF2-40B4-BE49-F238E27FC236}">
                <a16:creationId xmlns:a16="http://schemas.microsoft.com/office/drawing/2014/main" id="{C685356B-3C5D-DEF2-C3F6-2AA4852F35EB}"/>
              </a:ext>
            </a:extLst>
          </p:cNvPr>
          <p:cNvSpPr/>
          <p:nvPr/>
        </p:nvSpPr>
        <p:spPr>
          <a:xfrm>
            <a:off x="2525041" y="2519016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2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ounded Rectangle 96">
            <a:extLst>
              <a:ext uri="{FF2B5EF4-FFF2-40B4-BE49-F238E27FC236}">
                <a16:creationId xmlns:a16="http://schemas.microsoft.com/office/drawing/2014/main" id="{2216967C-885B-13F5-3586-C151D34CA01F}"/>
              </a:ext>
            </a:extLst>
          </p:cNvPr>
          <p:cNvSpPr/>
          <p:nvPr/>
        </p:nvSpPr>
        <p:spPr>
          <a:xfrm>
            <a:off x="4727482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3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97">
            <a:extLst>
              <a:ext uri="{FF2B5EF4-FFF2-40B4-BE49-F238E27FC236}">
                <a16:creationId xmlns:a16="http://schemas.microsoft.com/office/drawing/2014/main" id="{54A5222F-4B64-7258-A9F6-096D91ACD660}"/>
              </a:ext>
            </a:extLst>
          </p:cNvPr>
          <p:cNvSpPr/>
          <p:nvPr/>
        </p:nvSpPr>
        <p:spPr>
          <a:xfrm>
            <a:off x="6902434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4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Straight Arrow Connector 81">
            <a:extLst>
              <a:ext uri="{FF2B5EF4-FFF2-40B4-BE49-F238E27FC236}">
                <a16:creationId xmlns:a16="http://schemas.microsoft.com/office/drawing/2014/main" id="{1440814B-4F42-9130-2BED-E87FB14CBC04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1412082" y="2103688"/>
            <a:ext cx="3531877" cy="397883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2">
            <a:extLst>
              <a:ext uri="{FF2B5EF4-FFF2-40B4-BE49-F238E27FC236}">
                <a16:creationId xmlns:a16="http://schemas.microsoft.com/office/drawing/2014/main" id="{46FF4243-69E3-7C25-9FFE-99619EF885B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3559066" y="2103688"/>
            <a:ext cx="1384893" cy="41532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" name="Straight Arrow Connector 83">
            <a:extLst>
              <a:ext uri="{FF2B5EF4-FFF2-40B4-BE49-F238E27FC236}">
                <a16:creationId xmlns:a16="http://schemas.microsoft.com/office/drawing/2014/main" id="{40805E12-D358-1CBF-36C4-EFDA5C7CB356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4943959" y="2103688"/>
            <a:ext cx="817548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1565BC6-85B1-0F2E-8DBE-A755BD56FAAF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>
            <a:off x="4943959" y="2103688"/>
            <a:ext cx="2992499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12" name="Group 5">
            <a:extLst>
              <a:ext uri="{FF2B5EF4-FFF2-40B4-BE49-F238E27FC236}">
                <a16:creationId xmlns:a16="http://schemas.microsoft.com/office/drawing/2014/main" id="{B2AE6F11-5BAB-8401-1EAD-30F86D72A261}"/>
              </a:ext>
            </a:extLst>
          </p:cNvPr>
          <p:cNvGrpSpPr/>
          <p:nvPr/>
        </p:nvGrpSpPr>
        <p:grpSpPr>
          <a:xfrm>
            <a:off x="2893981" y="1025244"/>
            <a:ext cx="3356039" cy="1078444"/>
            <a:chOff x="515707" y="5420075"/>
            <a:chExt cx="4474719" cy="1437925"/>
          </a:xfrm>
        </p:grpSpPr>
        <p:pic>
          <p:nvPicPr>
            <p:cNvPr id="13" name="Picture 44">
              <a:extLst>
                <a:ext uri="{FF2B5EF4-FFF2-40B4-BE49-F238E27FC236}">
                  <a16:creationId xmlns:a16="http://schemas.microsoft.com/office/drawing/2014/main" id="{FF31095C-8223-E045-8AF1-F9D8031A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707" y="5572060"/>
              <a:ext cx="4474719" cy="1160113"/>
            </a:xfrm>
            <a:prstGeom prst="rect">
              <a:avLst/>
            </a:prstGeom>
          </p:spPr>
        </p:pic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7943C3FE-CC30-6B9D-73C9-645E48629E5C}"/>
                </a:ext>
              </a:extLst>
            </p:cNvPr>
            <p:cNvSpPr/>
            <p:nvPr/>
          </p:nvSpPr>
          <p:spPr>
            <a:xfrm>
              <a:off x="2861554" y="5420075"/>
              <a:ext cx="774916" cy="14379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ounded Rectangle 85">
            <a:extLst>
              <a:ext uri="{FF2B5EF4-FFF2-40B4-BE49-F238E27FC236}">
                <a16:creationId xmlns:a16="http://schemas.microsoft.com/office/drawing/2014/main" id="{18A7F813-1E93-90A0-E7B0-926DA440A328}"/>
              </a:ext>
            </a:extLst>
          </p:cNvPr>
          <p:cNvSpPr/>
          <p:nvPr/>
        </p:nvSpPr>
        <p:spPr>
          <a:xfrm>
            <a:off x="430012" y="2501571"/>
            <a:ext cx="1964141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1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" name="Picture 24">
            <a:extLst>
              <a:ext uri="{FF2B5EF4-FFF2-40B4-BE49-F238E27FC236}">
                <a16:creationId xmlns:a16="http://schemas.microsoft.com/office/drawing/2014/main" id="{80E5D11B-95BB-2D17-6CA1-A86C77C6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5" y="2681330"/>
            <a:ext cx="1479654" cy="830418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B68C8D6-7EEE-2876-DE50-2E265B46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774" y="2647358"/>
            <a:ext cx="1698582" cy="898361"/>
          </a:xfrm>
          <a:prstGeom prst="rect">
            <a:avLst/>
          </a:prstGeom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108FACAD-D630-1742-EB34-162FC977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56" y="2646196"/>
            <a:ext cx="1804272" cy="898361"/>
          </a:xfrm>
          <a:prstGeom prst="rect">
            <a:avLst/>
          </a:prstGeom>
        </p:spPr>
      </p:pic>
      <p:pic>
        <p:nvPicPr>
          <p:cNvPr id="19" name="Picture 27">
            <a:extLst>
              <a:ext uri="{FF2B5EF4-FFF2-40B4-BE49-F238E27FC236}">
                <a16:creationId xmlns:a16="http://schemas.microsoft.com/office/drawing/2014/main" id="{B16EAFEA-1EF7-DDC2-7F69-1A7D0598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23" y="2683942"/>
            <a:ext cx="1834469" cy="860615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28A333EF-C87F-DB93-91F5-2B4A1E16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7" y="4354800"/>
            <a:ext cx="4048125" cy="1000125"/>
          </a:xfrm>
          <a:prstGeom prst="rect">
            <a:avLst/>
          </a:prstGeom>
        </p:spPr>
      </p:pic>
      <p:sp>
        <p:nvSpPr>
          <p:cNvPr id="21" name="Rounded Rectangle 98">
            <a:extLst>
              <a:ext uri="{FF2B5EF4-FFF2-40B4-BE49-F238E27FC236}">
                <a16:creationId xmlns:a16="http://schemas.microsoft.com/office/drawing/2014/main" id="{44BAD15C-ED61-6430-65C1-0C801F75A5FC}"/>
              </a:ext>
            </a:extLst>
          </p:cNvPr>
          <p:cNvSpPr/>
          <p:nvPr/>
        </p:nvSpPr>
        <p:spPr>
          <a:xfrm>
            <a:off x="430012" y="4055700"/>
            <a:ext cx="8531388" cy="23998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b="1" kern="0">
                <a:solidFill>
                  <a:srgbClr val="FFFFFF"/>
                </a:solidFill>
                <a:latin typeface="Arial"/>
              </a:rPr>
              <a:t>ALLREDUCE</a:t>
            </a:r>
          </a:p>
        </p:txBody>
      </p: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1EC1B935-A3C0-6354-CA84-6AD111821F9A}"/>
              </a:ext>
            </a:extLst>
          </p:cNvPr>
          <p:cNvSpPr/>
          <p:nvPr/>
        </p:nvSpPr>
        <p:spPr>
          <a:xfrm>
            <a:off x="4134862" y="4398074"/>
            <a:ext cx="2660669" cy="91357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kern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718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parameter server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Each process pushes the data to the parameter server (PS)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After receiving all data, aggregate the data at the PS</a:t>
            </a:r>
          </a:p>
          <a:p>
            <a:r>
              <a:rPr kumimoji="1" lang="en-US" altLang="zh-CN" b="0" dirty="0"/>
              <a:t>3.  The PS pushes the data back to the processes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8C65E3C-DE7D-1BF6-718A-4ABD0715E42C}"/>
              </a:ext>
            </a:extLst>
          </p:cNvPr>
          <p:cNvGrpSpPr/>
          <p:nvPr/>
        </p:nvGrpSpPr>
        <p:grpSpPr>
          <a:xfrm>
            <a:off x="759312" y="3727010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792084E-277E-AA84-33E9-EB360D5AE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6A6D275-54EB-0087-3534-166B1DE935E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1C516DE4-612E-2A20-8261-2EE4201CC956}"/>
              </a:ext>
            </a:extLst>
          </p:cNvPr>
          <p:cNvGrpSpPr/>
          <p:nvPr/>
        </p:nvGrpSpPr>
        <p:grpSpPr>
          <a:xfrm>
            <a:off x="759312" y="4540326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C0EA54-648E-B93E-6B13-EC4B1A69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BCC5C9-9D48-A667-69CC-82BD1633ADE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16E3B9-24E9-F7F7-90D7-5C3CEB80E923}"/>
              </a:ext>
            </a:extLst>
          </p:cNvPr>
          <p:cNvGrpSpPr/>
          <p:nvPr/>
        </p:nvGrpSpPr>
        <p:grpSpPr>
          <a:xfrm>
            <a:off x="795316" y="2905828"/>
            <a:ext cx="504056" cy="540402"/>
            <a:chOff x="827584" y="3001516"/>
            <a:chExt cx="504056" cy="540402"/>
          </a:xfrm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A3B91DFC-8E3E-4192-2B4B-ED74D3A9D22E}"/>
                </a:ext>
              </a:extLst>
            </p:cNvPr>
            <p:cNvSpPr/>
            <p:nvPr/>
          </p:nvSpPr>
          <p:spPr>
            <a:xfrm>
              <a:off x="827584" y="3001516"/>
              <a:ext cx="504056" cy="540402"/>
            </a:xfrm>
            <a:prstGeom prst="flowChartMagneticDisk">
              <a:avLst/>
            </a:prstGeom>
            <a:solidFill>
              <a:srgbClr val="FAEADC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E1ADBF0-A38C-EF77-17C0-FD91C57A34FD}"/>
                </a:ext>
              </a:extLst>
            </p:cNvPr>
            <p:cNvSpPr txBox="1"/>
            <p:nvPr/>
          </p:nvSpPr>
          <p:spPr>
            <a:xfrm>
              <a:off x="827584" y="3132409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PS</a:t>
              </a:r>
              <a:endParaRPr kumimoji="1" lang="zh-CN" altLang="en-US"/>
            </a:p>
          </p:txBody>
        </p:sp>
      </p:grp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1FC619E-04D8-5566-F85C-8000A450B955}"/>
              </a:ext>
            </a:extLst>
          </p:cNvPr>
          <p:cNvCxnSpPr/>
          <p:nvPr/>
        </p:nvCxnSpPr>
        <p:spPr>
          <a:xfrm>
            <a:off x="1511660" y="3221387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9404480-A60A-5857-76AD-0AD7576BBCA4}"/>
              </a:ext>
            </a:extLst>
          </p:cNvPr>
          <p:cNvCxnSpPr/>
          <p:nvPr/>
        </p:nvCxnSpPr>
        <p:spPr>
          <a:xfrm>
            <a:off x="1499320" y="401504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1BC2CF9-C74B-EBC6-19B3-3C55EFF5C90D}"/>
              </a:ext>
            </a:extLst>
          </p:cNvPr>
          <p:cNvCxnSpPr/>
          <p:nvPr/>
        </p:nvCxnSpPr>
        <p:spPr>
          <a:xfrm>
            <a:off x="1475656" y="493853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EDAB7BB7-0889-4A7D-857F-76D0F51F4EF1}"/>
              </a:ext>
            </a:extLst>
          </p:cNvPr>
          <p:cNvSpPr/>
          <p:nvPr/>
        </p:nvSpPr>
        <p:spPr>
          <a:xfrm>
            <a:off x="1278990" y="392288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695D987-8E38-3BE0-5F0A-716D038E5784}"/>
              </a:ext>
            </a:extLst>
          </p:cNvPr>
          <p:cNvSpPr/>
          <p:nvPr/>
        </p:nvSpPr>
        <p:spPr>
          <a:xfrm>
            <a:off x="1297738" y="482835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2A89ADD-2C47-96B3-E8FB-C140107B1CFF}"/>
              </a:ext>
            </a:extLst>
          </p:cNvPr>
          <p:cNvCxnSpPr/>
          <p:nvPr/>
        </p:nvCxnSpPr>
        <p:spPr>
          <a:xfrm flipV="1">
            <a:off x="1763688" y="3221387"/>
            <a:ext cx="288032" cy="79365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E35C868-1FCB-F9EA-3B55-58058202BEEA}"/>
              </a:ext>
            </a:extLst>
          </p:cNvPr>
          <p:cNvCxnSpPr>
            <a:cxnSpLocks/>
          </p:cNvCxnSpPr>
          <p:nvPr/>
        </p:nvCxnSpPr>
        <p:spPr>
          <a:xfrm flipV="1">
            <a:off x="1907704" y="3231218"/>
            <a:ext cx="576064" cy="172184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B1869E1-643B-8873-45D9-D8B17D614F0D}"/>
              </a:ext>
            </a:extLst>
          </p:cNvPr>
          <p:cNvSpPr/>
          <p:nvPr/>
        </p:nvSpPr>
        <p:spPr>
          <a:xfrm>
            <a:off x="1807634" y="355976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B346AE0-0C73-D4F9-3A1C-EB4B0F2F9785}"/>
              </a:ext>
            </a:extLst>
          </p:cNvPr>
          <p:cNvSpPr/>
          <p:nvPr/>
        </p:nvSpPr>
        <p:spPr>
          <a:xfrm>
            <a:off x="1995597" y="435341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87D439-103F-05A5-2E04-4610166541A3}"/>
              </a:ext>
            </a:extLst>
          </p:cNvPr>
          <p:cNvSpPr/>
          <p:nvPr/>
        </p:nvSpPr>
        <p:spPr>
          <a:xfrm>
            <a:off x="2843808" y="295601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3D085ED-A167-CBCA-02D4-624B90A886D7}"/>
              </a:ext>
            </a:extLst>
          </p:cNvPr>
          <p:cNvSpPr/>
          <p:nvPr/>
        </p:nvSpPr>
        <p:spPr>
          <a:xfrm>
            <a:off x="3347864" y="29539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012A383-0EC9-E9A3-45AE-2400C45A6AC2}"/>
              </a:ext>
            </a:extLst>
          </p:cNvPr>
          <p:cNvSpPr txBox="1"/>
          <p:nvPr/>
        </p:nvSpPr>
        <p:spPr>
          <a:xfrm>
            <a:off x="3043947" y="2861490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/>
              <a:t>+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3951C58-7D60-FA99-E4E7-8CAD07596925}"/>
              </a:ext>
            </a:extLst>
          </p:cNvPr>
          <p:cNvSpPr txBox="1"/>
          <p:nvPr/>
        </p:nvSpPr>
        <p:spPr>
          <a:xfrm>
            <a:off x="3548543" y="2852055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=</a:t>
            </a:r>
            <a:endParaRPr lang="zh-CN" altLang="en-US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D7FB979-9FEA-D198-DF4B-C4DD74F8D24D}"/>
              </a:ext>
            </a:extLst>
          </p:cNvPr>
          <p:cNvCxnSpPr>
            <a:cxnSpLocks/>
          </p:cNvCxnSpPr>
          <p:nvPr/>
        </p:nvCxnSpPr>
        <p:spPr>
          <a:xfrm>
            <a:off x="4459783" y="3236253"/>
            <a:ext cx="385722" cy="7886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34E45AA-AC76-A1B4-9E40-A982A603A891}"/>
              </a:ext>
            </a:extLst>
          </p:cNvPr>
          <p:cNvCxnSpPr>
            <a:cxnSpLocks/>
          </p:cNvCxnSpPr>
          <p:nvPr/>
        </p:nvCxnSpPr>
        <p:spPr>
          <a:xfrm>
            <a:off x="4833387" y="3228622"/>
            <a:ext cx="890741" cy="1691895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C13C3454-B3BB-CAC5-0334-FB5D7ED58AC4}"/>
              </a:ext>
            </a:extLst>
          </p:cNvPr>
          <p:cNvCxnSpPr>
            <a:cxnSpLocks/>
          </p:cNvCxnSpPr>
          <p:nvPr/>
        </p:nvCxnSpPr>
        <p:spPr>
          <a:xfrm>
            <a:off x="2627784" y="287907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B7893C18-DE0D-76FE-CAA5-99E6D4BFF604}"/>
              </a:ext>
            </a:extLst>
          </p:cNvPr>
          <p:cNvCxnSpPr>
            <a:cxnSpLocks/>
          </p:cNvCxnSpPr>
          <p:nvPr/>
        </p:nvCxnSpPr>
        <p:spPr>
          <a:xfrm>
            <a:off x="4258286" y="286149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1118D9C7-D3C6-3379-7165-7382C74CF183}"/>
              </a:ext>
            </a:extLst>
          </p:cNvPr>
          <p:cNvSpPr txBox="1"/>
          <p:nvPr/>
        </p:nvSpPr>
        <p:spPr>
          <a:xfrm>
            <a:off x="1041537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#1</a:t>
            </a:r>
            <a:endParaRPr lang="zh-CN" altLang="en-US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083F20E-746B-AB7A-3CF0-28D32C8BAC82}"/>
              </a:ext>
            </a:extLst>
          </p:cNvPr>
          <p:cNvSpPr txBox="1"/>
          <p:nvPr/>
        </p:nvSpPr>
        <p:spPr>
          <a:xfrm>
            <a:off x="2771801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#2</a:t>
            </a:r>
            <a:endParaRPr lang="zh-CN" altLang="en-US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B53B47B-5D8A-427D-BDA6-7DDC803FE4D0}"/>
              </a:ext>
            </a:extLst>
          </p:cNvPr>
          <p:cNvSpPr txBox="1"/>
          <p:nvPr/>
        </p:nvSpPr>
        <p:spPr>
          <a:xfrm>
            <a:off x="4612566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#3</a:t>
            </a:r>
            <a:endParaRPr lang="zh-CN" altLang="en-US" b="1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E30E2A0-EB01-C36A-F328-C969F44320C8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8A769B4-3651-CB9E-2EBE-080405B8241F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9F75DC-0697-CAD4-33D1-1924BCA83780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7762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DA2CD-5F5B-CA00-70DC-AD369842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Co-located &amp; sharded PS 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70930A-EF1C-3360-8AD4-8BB2AF0F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CDFD9DD5-B1F8-60BC-8077-56FAACA9211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The PS is collocated on all the servers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Each server handles the reduce of a portion of  data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A8B588-1532-8675-F72C-FA269E209455}"/>
              </a:ext>
            </a:extLst>
          </p:cNvPr>
          <p:cNvGrpSpPr/>
          <p:nvPr/>
        </p:nvGrpSpPr>
        <p:grpSpPr>
          <a:xfrm>
            <a:off x="759312" y="2497460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0764ACC-D5F8-412D-84F3-95C105238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0D2262C-B211-8D4D-EEE3-2D115960D5C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1A84237-9C0C-B7A1-17D8-00CF1FABFB1C}"/>
              </a:ext>
            </a:extLst>
          </p:cNvPr>
          <p:cNvGrpSpPr/>
          <p:nvPr/>
        </p:nvGrpSpPr>
        <p:grpSpPr>
          <a:xfrm>
            <a:off x="759312" y="3310776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C8AAE3F-7AAB-396A-3956-82286CD85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8A263D0-C6EB-72A8-0258-9EDE0B185DB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9B30EC4-4F7E-77BB-3C24-AF7761828C12}"/>
              </a:ext>
            </a:extLst>
          </p:cNvPr>
          <p:cNvCxnSpPr/>
          <p:nvPr/>
        </p:nvCxnSpPr>
        <p:spPr>
          <a:xfrm>
            <a:off x="1499320" y="278549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1D6B745-66E2-FC4D-0D96-3996D0A16D1D}"/>
              </a:ext>
            </a:extLst>
          </p:cNvPr>
          <p:cNvCxnSpPr/>
          <p:nvPr/>
        </p:nvCxnSpPr>
        <p:spPr>
          <a:xfrm>
            <a:off x="1475656" y="370898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81DAF93-BB3E-63E0-A0BF-DEAF95B502BF}"/>
              </a:ext>
            </a:extLst>
          </p:cNvPr>
          <p:cNvGrpSpPr/>
          <p:nvPr/>
        </p:nvGrpSpPr>
        <p:grpSpPr>
          <a:xfrm>
            <a:off x="759312" y="4441238"/>
            <a:ext cx="576064" cy="576064"/>
            <a:chOff x="1935252" y="3577580"/>
            <a:chExt cx="576064" cy="576064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995F0123-89CE-5F4B-43AB-74615CB6F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F3AD369-6B2E-2F37-48D7-FA06BD5592D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B1A9864E-FF9E-3E29-5894-22B5F1F18101}"/>
              </a:ext>
            </a:extLst>
          </p:cNvPr>
          <p:cNvCxnSpPr/>
          <p:nvPr/>
        </p:nvCxnSpPr>
        <p:spPr>
          <a:xfrm>
            <a:off x="1475656" y="483945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9D35D733-29AC-AEF0-301F-2C4B4E2CF120}"/>
              </a:ext>
            </a:extLst>
          </p:cNvPr>
          <p:cNvSpPr/>
          <p:nvPr/>
        </p:nvSpPr>
        <p:spPr>
          <a:xfrm>
            <a:off x="1297738" y="472927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9802188-3EC6-9376-BF4A-00E827D9C808}"/>
              </a:ext>
            </a:extLst>
          </p:cNvPr>
          <p:cNvGrpSpPr/>
          <p:nvPr/>
        </p:nvGrpSpPr>
        <p:grpSpPr>
          <a:xfrm>
            <a:off x="1278990" y="2693332"/>
            <a:ext cx="601072" cy="186708"/>
            <a:chOff x="1278990" y="2693332"/>
            <a:chExt cx="601072" cy="18670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D19718A-6716-F85F-33F8-446BF0F58A63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C1472FD-2565-9D1E-6E5F-4ED2877C9EAA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F307349A-DED2-C385-0F36-CAEDB4B2EAFC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092E3D95-797F-1CD3-3D25-F1CE7809447F}"/>
              </a:ext>
            </a:extLst>
          </p:cNvPr>
          <p:cNvSpPr/>
          <p:nvPr/>
        </p:nvSpPr>
        <p:spPr>
          <a:xfrm>
            <a:off x="1278990" y="359594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4B450F7-CE28-B88C-48C4-3AFD9CA2D551}"/>
              </a:ext>
            </a:extLst>
          </p:cNvPr>
          <p:cNvSpPr/>
          <p:nvPr/>
        </p:nvSpPr>
        <p:spPr>
          <a:xfrm>
            <a:off x="1479784" y="359594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1</a:t>
            </a:r>
            <a:endParaRPr kumimoji="1" lang="zh-CN" altLang="en-US" sz="140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807C8C9-E700-A135-70BF-3D54198EE3D9}"/>
              </a:ext>
            </a:extLst>
          </p:cNvPr>
          <p:cNvSpPr/>
          <p:nvPr/>
        </p:nvSpPr>
        <p:spPr>
          <a:xfrm>
            <a:off x="1679923" y="3598335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2</a:t>
            </a:r>
            <a:endParaRPr kumimoji="1" lang="zh-CN" altLang="en-US" sz="1400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4616E1F-D629-01CC-97CA-57D96EDD249C}"/>
              </a:ext>
            </a:extLst>
          </p:cNvPr>
          <p:cNvGrpSpPr/>
          <p:nvPr/>
        </p:nvGrpSpPr>
        <p:grpSpPr>
          <a:xfrm>
            <a:off x="1279317" y="4729270"/>
            <a:ext cx="601072" cy="186708"/>
            <a:chOff x="1278990" y="2693332"/>
            <a:chExt cx="601072" cy="186708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2BE56BAD-D0C0-C7F4-C1A0-A4851027DD48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018E682-DB61-CDD8-CEAD-84F9A871E602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6483DD1-E962-0931-5147-10004D6EBEFF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420172DE-4517-80C3-51D6-9A451F04FF84}"/>
              </a:ext>
            </a:extLst>
          </p:cNvPr>
          <p:cNvCxnSpPr>
            <a:cxnSpLocks/>
          </p:cNvCxnSpPr>
          <p:nvPr/>
        </p:nvCxnSpPr>
        <p:spPr>
          <a:xfrm flipV="1">
            <a:off x="2081665" y="2751657"/>
            <a:ext cx="330095" cy="94740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>
            <a:extLst>
              <a:ext uri="{FF2B5EF4-FFF2-40B4-BE49-F238E27FC236}">
                <a16:creationId xmlns:a16="http://schemas.microsoft.com/office/drawing/2014/main" id="{CD5DD2CE-D946-8FA8-DCDF-E4F1BE345098}"/>
              </a:ext>
            </a:extLst>
          </p:cNvPr>
          <p:cNvSpPr/>
          <p:nvPr/>
        </p:nvSpPr>
        <p:spPr>
          <a:xfrm>
            <a:off x="2146642" y="3147131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24A2FF3-71CC-AAD5-8AB0-570A412BA5C7}"/>
              </a:ext>
            </a:extLst>
          </p:cNvPr>
          <p:cNvCxnSpPr>
            <a:cxnSpLocks/>
          </p:cNvCxnSpPr>
          <p:nvPr/>
        </p:nvCxnSpPr>
        <p:spPr>
          <a:xfrm flipV="1">
            <a:off x="2146642" y="2819328"/>
            <a:ext cx="405398" cy="20101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>
            <a:extLst>
              <a:ext uri="{FF2B5EF4-FFF2-40B4-BE49-F238E27FC236}">
                <a16:creationId xmlns:a16="http://schemas.microsoft.com/office/drawing/2014/main" id="{0AF3CDEF-75C6-D770-2D2B-FD0B38D26D17}"/>
              </a:ext>
            </a:extLst>
          </p:cNvPr>
          <p:cNvSpPr/>
          <p:nvPr/>
        </p:nvSpPr>
        <p:spPr>
          <a:xfrm>
            <a:off x="2186904" y="4107402"/>
            <a:ext cx="200139" cy="184319"/>
          </a:xfrm>
          <a:prstGeom prst="rect">
            <a:avLst/>
          </a:prstGeom>
          <a:solidFill>
            <a:srgbClr val="FFC0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07CDE0DE-5B69-5A25-56B5-F5A58936BE3A}"/>
              </a:ext>
            </a:extLst>
          </p:cNvPr>
          <p:cNvSpPr/>
          <p:nvPr/>
        </p:nvSpPr>
        <p:spPr>
          <a:xfrm>
            <a:off x="2483768" y="2420088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6DA3B4AC-691B-ECBE-9C7F-5B0645E53B9E}"/>
              </a:ext>
            </a:extLst>
          </p:cNvPr>
          <p:cNvCxnSpPr>
            <a:cxnSpLocks/>
          </p:cNvCxnSpPr>
          <p:nvPr/>
        </p:nvCxnSpPr>
        <p:spPr>
          <a:xfrm>
            <a:off x="3158047" y="2785491"/>
            <a:ext cx="518464" cy="204403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>
            <a:extLst>
              <a:ext uri="{FF2B5EF4-FFF2-40B4-BE49-F238E27FC236}">
                <a16:creationId xmlns:a16="http://schemas.microsoft.com/office/drawing/2014/main" id="{D092C7C1-E408-56AF-DB05-C41D9714234A}"/>
              </a:ext>
            </a:extLst>
          </p:cNvPr>
          <p:cNvSpPr/>
          <p:nvPr/>
        </p:nvSpPr>
        <p:spPr>
          <a:xfrm>
            <a:off x="3200441" y="3147130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B27587BD-850A-D2AD-99FF-753B7E648F68}"/>
              </a:ext>
            </a:extLst>
          </p:cNvPr>
          <p:cNvSpPr/>
          <p:nvPr/>
        </p:nvSpPr>
        <p:spPr>
          <a:xfrm>
            <a:off x="3587574" y="4107401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95D8A0D7-01EA-0A90-04B1-03014C291DC2}"/>
              </a:ext>
            </a:extLst>
          </p:cNvPr>
          <p:cNvCxnSpPr>
            <a:cxnSpLocks/>
          </p:cNvCxnSpPr>
          <p:nvPr/>
        </p:nvCxnSpPr>
        <p:spPr>
          <a:xfrm>
            <a:off x="3158047" y="2819328"/>
            <a:ext cx="843623" cy="200210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FCEAF6D1-13B7-E9A0-9764-7BFFC7F6AC3D}"/>
              </a:ext>
            </a:extLst>
          </p:cNvPr>
          <p:cNvSpPr txBox="1"/>
          <p:nvPr/>
        </p:nvSpPr>
        <p:spPr>
          <a:xfrm>
            <a:off x="1111362" y="5133017"/>
            <a:ext cx="6896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Benefit: the inbound bandwidth requirement is reduced by #P</a:t>
            </a:r>
          </a:p>
        </p:txBody>
      </p:sp>
    </p:spTree>
    <p:extLst>
      <p:ext uri="{BB962C8B-B14F-4D97-AF65-F5344CB8AC3E}">
        <p14:creationId xmlns:p14="http://schemas.microsoft.com/office/powerpoint/2010/main" val="361505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294D18-7B03-E8F1-0BA5-8BEA4B510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Decentralized approach w/ only peer connections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675039-B6A3-B79D-034F-540CB68D6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874973"/>
          </a:xfrm>
        </p:spPr>
        <p:txBody>
          <a:bodyPr/>
          <a:lstStyle/>
          <a:p>
            <a:r>
              <a:rPr kumimoji="1" lang="en-US" altLang="zh-CN" dirty="0"/>
              <a:t>Peer connections: GPU 1 only connects to GPU 0 and 2 (its neighbors)</a:t>
            </a:r>
          </a:p>
          <a:p>
            <a:pPr lvl="1"/>
            <a:r>
              <a:rPr kumimoji="1" lang="en-US" altLang="zh-CN" dirty="0"/>
              <a:t>Question: do the send of GPU to GPU2 needs coordination?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61AFFF-5748-EE83-DBF7-01E7AE2E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29BB9C1-9CD3-D4F7-EB10-5F1F314E58A6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8E6B7E7D-4A96-651A-8BD3-E5DC7D0937D6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73CBBF99-F2F7-497B-2540-0705044F1D16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DA46BE1-562C-B78C-4832-207A17130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B0ABD83-5264-5443-51D9-10DB13A126D0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8BB80E3-4B81-8C19-88CC-F62BE55B0659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1958A5D-96D1-31D3-846C-467883A88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677F78A-7EEC-1D5F-1C0B-ECE6A7C040B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05A892C-D5DD-0488-629D-2ACD0F60BA66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0F9043AB-F920-768B-5FA8-E51E5EECF4E8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F93CF1B-7AF5-EC8F-9C0D-7229A1C7D5FB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A69022A-7AD1-F03F-4B01-51DC5B0F2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4D5C35F-DB8A-8359-BE01-D6036BAD29D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1EFBAEDF-AE07-223A-5A04-1ABDE23CE6A5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B93AEA1-555D-B2CD-5D67-D4CE33DC07CB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25BFBEC-D024-E455-2952-11A1920CF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03564E5-A22D-4702-51D4-84F4A2F84B65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5B4A99B-A854-2DC5-96F0-E2A2C2F05072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B75DE70-9449-A726-4679-94595DB1AA6A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D423A893-121F-D3C0-D516-DC9C3D1F7D1C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9546F994-56AC-ED66-5EEB-838C3521EA3A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7C0DA63-D9E5-A2CF-2867-E06CCBB7CE35}"/>
              </a:ext>
            </a:extLst>
          </p:cNvPr>
          <p:cNvSpPr/>
          <p:nvPr/>
        </p:nvSpPr>
        <p:spPr>
          <a:xfrm>
            <a:off x="1331640" y="2308021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863A54-4EB9-5644-471F-AC7BBADA22EC}"/>
              </a:ext>
            </a:extLst>
          </p:cNvPr>
          <p:cNvSpPr/>
          <p:nvPr/>
        </p:nvSpPr>
        <p:spPr>
          <a:xfrm>
            <a:off x="1356628" y="3185343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8EC83AF-F3E1-3DCE-F849-BCBB1E607677}"/>
              </a:ext>
            </a:extLst>
          </p:cNvPr>
          <p:cNvSpPr/>
          <p:nvPr/>
        </p:nvSpPr>
        <p:spPr>
          <a:xfrm>
            <a:off x="1356628" y="4140210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E8BDB0F-9C82-9ECB-A07E-F82F449B3427}"/>
              </a:ext>
            </a:extLst>
          </p:cNvPr>
          <p:cNvSpPr/>
          <p:nvPr/>
        </p:nvSpPr>
        <p:spPr>
          <a:xfrm>
            <a:off x="1365798" y="5080919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CE36F87-41D7-3912-4F83-DAB101057E0C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CAF1A11-C6DF-06BC-20FC-91A840C22484}"/>
              </a:ext>
            </a:extLst>
          </p:cNvPr>
          <p:cNvSpPr txBox="1"/>
          <p:nvPr/>
        </p:nvSpPr>
        <p:spPr>
          <a:xfrm>
            <a:off x="1233808" y="1935109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0 1 2 3</a:t>
            </a:r>
            <a:endParaRPr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79E1BBE-B708-3757-A60E-274930FC5FC0}"/>
              </a:ext>
            </a:extLst>
          </p:cNvPr>
          <p:cNvCxnSpPr>
            <a:cxnSpLocks/>
          </p:cNvCxnSpPr>
          <p:nvPr/>
        </p:nvCxnSpPr>
        <p:spPr>
          <a:xfrm flipV="1">
            <a:off x="5512341" y="4265425"/>
            <a:ext cx="127951" cy="9085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A8CDC70E-DD4D-0CAE-37CF-501726F12AF4}"/>
              </a:ext>
            </a:extLst>
          </p:cNvPr>
          <p:cNvSpPr/>
          <p:nvPr/>
        </p:nvSpPr>
        <p:spPr>
          <a:xfrm>
            <a:off x="2826000" y="2307406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E4DF712-26C6-2A48-4F96-25D74BE8BDC0}"/>
              </a:ext>
            </a:extLst>
          </p:cNvPr>
          <p:cNvSpPr/>
          <p:nvPr/>
        </p:nvSpPr>
        <p:spPr>
          <a:xfrm>
            <a:off x="2826000" y="2240807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03A75D5B-116E-8375-1009-1F1022CCAF30}"/>
              </a:ext>
            </a:extLst>
          </p:cNvPr>
          <p:cNvGrpSpPr/>
          <p:nvPr/>
        </p:nvGrpSpPr>
        <p:grpSpPr>
          <a:xfrm>
            <a:off x="4568046" y="4991994"/>
            <a:ext cx="77957" cy="361450"/>
            <a:chOff x="4933898" y="2131978"/>
            <a:chExt cx="77957" cy="361450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FDE41D-C612-2C9C-C3D9-9DCEDD045BFB}"/>
                </a:ext>
              </a:extLst>
            </p:cNvPr>
            <p:cNvSpPr/>
            <p:nvPr/>
          </p:nvSpPr>
          <p:spPr>
            <a:xfrm>
              <a:off x="4939855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46AC9F02-3AB7-1531-6A3A-B3BE6197DD24}"/>
                </a:ext>
              </a:extLst>
            </p:cNvPr>
            <p:cNvSpPr/>
            <p:nvPr/>
          </p:nvSpPr>
          <p:spPr>
            <a:xfrm>
              <a:off x="4933898" y="2227515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333FF96-D358-BBEF-7390-672FEF3C0B37}"/>
                </a:ext>
              </a:extLst>
            </p:cNvPr>
            <p:cNvSpPr/>
            <p:nvPr/>
          </p:nvSpPr>
          <p:spPr>
            <a:xfrm>
              <a:off x="4933898" y="213197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3C9CEF5C-D75A-3B70-F897-29A25D368B1D}"/>
              </a:ext>
            </a:extLst>
          </p:cNvPr>
          <p:cNvGrpSpPr/>
          <p:nvPr/>
        </p:nvGrpSpPr>
        <p:grpSpPr>
          <a:xfrm>
            <a:off x="5823139" y="4004989"/>
            <a:ext cx="76479" cy="454041"/>
            <a:chOff x="6913462" y="2030697"/>
            <a:chExt cx="76479" cy="454041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F24560D-413C-EB92-D310-D59E333EC36D}"/>
                </a:ext>
              </a:extLst>
            </p:cNvPr>
            <p:cNvSpPr/>
            <p:nvPr/>
          </p:nvSpPr>
          <p:spPr>
            <a:xfrm>
              <a:off x="6917941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8F9019A-16EB-66EE-A099-63E6B0103079}"/>
                </a:ext>
              </a:extLst>
            </p:cNvPr>
            <p:cNvSpPr/>
            <p:nvPr/>
          </p:nvSpPr>
          <p:spPr>
            <a:xfrm>
              <a:off x="6913462" y="2211713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F28DE15-BFB8-82E5-2AC6-E4EE8F040107}"/>
                </a:ext>
              </a:extLst>
            </p:cNvPr>
            <p:cNvSpPr/>
            <p:nvPr/>
          </p:nvSpPr>
          <p:spPr>
            <a:xfrm>
              <a:off x="6913462" y="212228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09B299F-FE3C-A9B6-638E-B7B22B0E0D7B}"/>
                </a:ext>
              </a:extLst>
            </p:cNvPr>
            <p:cNvSpPr/>
            <p:nvPr/>
          </p:nvSpPr>
          <p:spPr>
            <a:xfrm>
              <a:off x="6913462" y="2030697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0AF72B49-06C3-15C2-D812-D220300E3556}"/>
              </a:ext>
            </a:extLst>
          </p:cNvPr>
          <p:cNvCxnSpPr>
            <a:cxnSpLocks/>
          </p:cNvCxnSpPr>
          <p:nvPr/>
        </p:nvCxnSpPr>
        <p:spPr>
          <a:xfrm>
            <a:off x="3275856" y="2424407"/>
            <a:ext cx="599729" cy="27495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94AC953-EBDC-901F-C08A-915450CCD7A0}"/>
              </a:ext>
            </a:extLst>
          </p:cNvPr>
          <p:cNvGrpSpPr/>
          <p:nvPr/>
        </p:nvGrpSpPr>
        <p:grpSpPr>
          <a:xfrm>
            <a:off x="3735992" y="4712260"/>
            <a:ext cx="72000" cy="250199"/>
            <a:chOff x="2978400" y="2393207"/>
            <a:chExt cx="72000" cy="250199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D0B6508-6CEE-9DEF-CBF1-8EA6269C7D4F}"/>
                </a:ext>
              </a:extLst>
            </p:cNvPr>
            <p:cNvSpPr/>
            <p:nvPr/>
          </p:nvSpPr>
          <p:spPr>
            <a:xfrm>
              <a:off x="2978400" y="24598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9C9C8E2-AC92-3993-C58D-98F2B2C0F74F}"/>
                </a:ext>
              </a:extLst>
            </p:cNvPr>
            <p:cNvSpPr/>
            <p:nvPr/>
          </p:nvSpPr>
          <p:spPr>
            <a:xfrm>
              <a:off x="2978400" y="2393207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B4024857-8C2F-0FE1-A0A7-0815A75E46F1}"/>
              </a:ext>
            </a:extLst>
          </p:cNvPr>
          <p:cNvGrpSpPr/>
          <p:nvPr/>
        </p:nvGrpSpPr>
        <p:grpSpPr>
          <a:xfrm>
            <a:off x="5512341" y="4559109"/>
            <a:ext cx="77957" cy="361450"/>
            <a:chOff x="4933898" y="2131978"/>
            <a:chExt cx="77957" cy="361450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F28C136A-102C-1277-846E-89052F630D57}"/>
                </a:ext>
              </a:extLst>
            </p:cNvPr>
            <p:cNvSpPr/>
            <p:nvPr/>
          </p:nvSpPr>
          <p:spPr>
            <a:xfrm>
              <a:off x="4939855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A3B5CBA-5431-4BA6-170D-8C15313AAEBF}"/>
                </a:ext>
              </a:extLst>
            </p:cNvPr>
            <p:cNvSpPr/>
            <p:nvPr/>
          </p:nvSpPr>
          <p:spPr>
            <a:xfrm>
              <a:off x="4933898" y="2227515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F7D86875-EA76-D98E-1E41-76DEFE89CFF0}"/>
                </a:ext>
              </a:extLst>
            </p:cNvPr>
            <p:cNvSpPr/>
            <p:nvPr/>
          </p:nvSpPr>
          <p:spPr>
            <a:xfrm>
              <a:off x="4933898" y="213197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95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3189A917-06A8-64FB-0BA2-7ED0DE817FFF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5671848E-1EF8-952F-82C7-16B9FA9E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#3: Ring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9ACFA-2C30-0B30-0EDF-4DE41249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815452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Decentralized reduce, each process reduce on a partitioned data (</a:t>
            </a:r>
            <a:r>
              <a:rPr kumimoji="1" lang="en-US" altLang="zh-CN" dirty="0" err="1"/>
              <a:t>prev</a:t>
            </a:r>
            <a:r>
              <a:rPr kumimoji="1" lang="en-US" altLang="zh-CN" dirty="0"/>
              <a:t>/next to it)</a:t>
            </a:r>
          </a:p>
          <a:p>
            <a:pPr lvl="1"/>
            <a:r>
              <a:rPr kumimoji="1" lang="en-US" altLang="zh-CN" dirty="0"/>
              <a:t>i.e., each process send one partition, compute it, &amp; then sends to the next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243E32-F77D-86A2-8AC8-DA94DA8A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7F9B05ED-B886-7744-7894-471044C44A1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ECDACB1-C9F2-E187-EB7B-8D10C2F73A3F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BD77907-7CA2-AFE8-69C3-9C0661E3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7E6C2C7-B919-DED5-A2B4-A7388C798E6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AD3E910-01C8-7EAC-BCA4-500794693DD4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C26CC72-FC30-F2EA-EB6B-897945FB0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4BA40A7-1E42-9CE5-C3FE-922F092DB75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335FF8F2-6373-5DB1-F99A-B70E5ED8ED59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5D5C333-4C58-9C0D-BD23-466F51AF5BEC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794DF5-2DB2-FB0D-3C55-9575B64224D0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04820AA-6DB1-320E-F975-A8F64455B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9F44A48-EBD6-0E16-B131-C25B09015E5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5587E73B-F4C6-F956-D2FB-439E6006FCB6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202DB0A-0E79-DF61-DCAF-C079DD1AD48A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76F673A-9796-8C61-FF34-F1121B0E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DD19F0A-CFC9-66C8-3A18-7AEE329E5E8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803BD4EE-E3BE-816A-1481-6DEA2AAEAC45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D2DF21F-6D15-C6DF-F73C-A0D63E174E4D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5DFDDF49-5053-F026-FFE7-E8DF34C98BAB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FB0F29E1-5FFC-0D18-E976-BDFA1435D89B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4C0878B-5088-3B5C-D6A3-46828C5D58F7}"/>
              </a:ext>
            </a:extLst>
          </p:cNvPr>
          <p:cNvGrpSpPr/>
          <p:nvPr/>
        </p:nvGrpSpPr>
        <p:grpSpPr>
          <a:xfrm>
            <a:off x="1331640" y="2308021"/>
            <a:ext cx="449060" cy="186022"/>
            <a:chOff x="1331640" y="2308021"/>
            <a:chExt cx="449060" cy="186022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3898BD9-E52F-78D0-BFFC-5164D4D6D8F3}"/>
                </a:ext>
              </a:extLst>
            </p:cNvPr>
            <p:cNvSpPr/>
            <p:nvPr/>
          </p:nvSpPr>
          <p:spPr>
            <a:xfrm>
              <a:off x="1331640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E6F28A8-B75A-0332-CAAF-E13B5C396040}"/>
                </a:ext>
              </a:extLst>
            </p:cNvPr>
            <p:cNvSpPr/>
            <p:nvPr/>
          </p:nvSpPr>
          <p:spPr>
            <a:xfrm>
              <a:off x="1453616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25D542B-3713-5561-E181-91801A616235}"/>
                </a:ext>
              </a:extLst>
            </p:cNvPr>
            <p:cNvSpPr/>
            <p:nvPr/>
          </p:nvSpPr>
          <p:spPr>
            <a:xfrm>
              <a:off x="1581158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A871AA8-E4AC-45BE-CCB3-0FA6D9086CCD}"/>
                </a:ext>
              </a:extLst>
            </p:cNvPr>
            <p:cNvSpPr/>
            <p:nvPr/>
          </p:nvSpPr>
          <p:spPr>
            <a:xfrm>
              <a:off x="1708700" y="2310443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DBC4AA3-AD4C-6CF0-2191-75DD76534DE3}"/>
              </a:ext>
            </a:extLst>
          </p:cNvPr>
          <p:cNvGrpSpPr/>
          <p:nvPr/>
        </p:nvGrpSpPr>
        <p:grpSpPr>
          <a:xfrm>
            <a:off x="1356628" y="3185343"/>
            <a:ext cx="449060" cy="186022"/>
            <a:chOff x="1865773" y="2475845"/>
            <a:chExt cx="449060" cy="186022"/>
          </a:xfrm>
          <a:solidFill>
            <a:srgbClr val="0432FF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BBFEF81-A998-6685-832F-A02F943C3D8D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AC6A380-5DFC-B26C-515A-F040623150D3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82E0483-B57B-751D-F686-E1672AA9651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69C3F23-F161-9EF2-BAD7-351D7CCAD6A2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35E14AB-E7AF-F407-7B45-090A73C2232E}"/>
              </a:ext>
            </a:extLst>
          </p:cNvPr>
          <p:cNvGrpSpPr/>
          <p:nvPr/>
        </p:nvGrpSpPr>
        <p:grpSpPr>
          <a:xfrm>
            <a:off x="1356628" y="4140210"/>
            <a:ext cx="449060" cy="186022"/>
            <a:chOff x="1865773" y="2475845"/>
            <a:chExt cx="449060" cy="186022"/>
          </a:xfrm>
          <a:solidFill>
            <a:srgbClr val="FAEADD"/>
          </a:solidFill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904DA21-B5F5-8840-F108-2B29FC169BDA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18D4070-D843-A7F7-80DD-00862F6FCFFE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C051836-19A0-7526-12A7-20A46B62034F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B9C45D-CEFC-91E6-809E-C4EBD41EA33A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EDFB8A9-827B-B4C5-0BF1-8A519EA550D0}"/>
              </a:ext>
            </a:extLst>
          </p:cNvPr>
          <p:cNvGrpSpPr/>
          <p:nvPr/>
        </p:nvGrpSpPr>
        <p:grpSpPr>
          <a:xfrm>
            <a:off x="1365798" y="5080919"/>
            <a:ext cx="449060" cy="186022"/>
            <a:chOff x="1865773" y="2475845"/>
            <a:chExt cx="449060" cy="186022"/>
          </a:xfrm>
          <a:solidFill>
            <a:srgbClr val="02FDFF"/>
          </a:solidFill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03575FD-A31F-3404-9E42-0E3E0D1262DB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51D0C7C-122F-7C56-EB12-E9BC775574AF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63476F9-78E6-E9A7-D2D3-F4A24B5393F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20245BE-D53F-F860-4955-4B7678B93125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B2BF8811-7F0E-9B5E-6D6D-85C56838680F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3FAD3B9E-60BA-DED3-F312-E954CDFEEFC0}"/>
              </a:ext>
            </a:extLst>
          </p:cNvPr>
          <p:cNvCxnSpPr>
            <a:cxnSpLocks/>
          </p:cNvCxnSpPr>
          <p:nvPr/>
        </p:nvCxnSpPr>
        <p:spPr>
          <a:xfrm flipV="1">
            <a:off x="2129034" y="3324483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A6EADB64-36C8-8EC1-6C9A-455A639D6AF2}"/>
              </a:ext>
            </a:extLst>
          </p:cNvPr>
          <p:cNvSpPr/>
          <p:nvPr/>
        </p:nvSpPr>
        <p:spPr>
          <a:xfrm>
            <a:off x="2181631" y="3732445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B1EF840D-40CA-174D-5553-D9D590BC3057}"/>
              </a:ext>
            </a:extLst>
          </p:cNvPr>
          <p:cNvCxnSpPr>
            <a:cxnSpLocks/>
          </p:cNvCxnSpPr>
          <p:nvPr/>
        </p:nvCxnSpPr>
        <p:spPr>
          <a:xfrm flipV="1">
            <a:off x="2143442" y="4266229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6BAB6213-6C6D-E3D7-DCA6-C6A48C991196}"/>
              </a:ext>
            </a:extLst>
          </p:cNvPr>
          <p:cNvSpPr/>
          <p:nvPr/>
        </p:nvSpPr>
        <p:spPr>
          <a:xfrm>
            <a:off x="2196039" y="4674191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6E32B6AB-5590-01A8-D1F8-7E1F0A2B6916}"/>
              </a:ext>
            </a:extLst>
          </p:cNvPr>
          <p:cNvCxnSpPr>
            <a:cxnSpLocks/>
          </p:cNvCxnSpPr>
          <p:nvPr/>
        </p:nvCxnSpPr>
        <p:spPr>
          <a:xfrm>
            <a:off x="2353824" y="2391322"/>
            <a:ext cx="262222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C82BB911-7CA5-5E52-3933-C84D99EF0CB1}"/>
              </a:ext>
            </a:extLst>
          </p:cNvPr>
          <p:cNvSpPr/>
          <p:nvPr/>
        </p:nvSpPr>
        <p:spPr>
          <a:xfrm>
            <a:off x="2376000" y="2805910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B12CD02-118A-2397-E9B1-B51454AE8438}"/>
              </a:ext>
            </a:extLst>
          </p:cNvPr>
          <p:cNvSpPr txBox="1"/>
          <p:nvPr/>
        </p:nvSpPr>
        <p:spPr>
          <a:xfrm>
            <a:off x="1102536" y="1934260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0 1 2 3</a:t>
            </a:r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4213C72-CFF8-28C1-53A8-AD56889B2C74}"/>
              </a:ext>
            </a:extLst>
          </p:cNvPr>
          <p:cNvSpPr txBox="1"/>
          <p:nvPr/>
        </p:nvSpPr>
        <p:spPr>
          <a:xfrm>
            <a:off x="1877483" y="2703208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254CCA3-36E6-54A4-3C0C-EE3680347BFA}"/>
              </a:ext>
            </a:extLst>
          </p:cNvPr>
          <p:cNvSpPr txBox="1"/>
          <p:nvPr/>
        </p:nvSpPr>
        <p:spPr>
          <a:xfrm>
            <a:off x="2439844" y="271206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B5E955-E7DE-7CCD-76E0-9BBBB0472197}"/>
              </a:ext>
            </a:extLst>
          </p:cNvPr>
          <p:cNvSpPr txBox="1"/>
          <p:nvPr/>
        </p:nvSpPr>
        <p:spPr>
          <a:xfrm>
            <a:off x="1876704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4B842C4-95AB-DDCE-BBAD-AAC5A2AB263A}"/>
              </a:ext>
            </a:extLst>
          </p:cNvPr>
          <p:cNvSpPr txBox="1"/>
          <p:nvPr/>
        </p:nvSpPr>
        <p:spPr>
          <a:xfrm>
            <a:off x="1895129" y="4581325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826BC70-BAC4-DE37-427E-1AC1CA76BF26}"/>
              </a:ext>
            </a:extLst>
          </p:cNvPr>
          <p:cNvGrpSpPr/>
          <p:nvPr/>
        </p:nvGrpSpPr>
        <p:grpSpPr>
          <a:xfrm>
            <a:off x="2649059" y="2112149"/>
            <a:ext cx="561696" cy="3274576"/>
            <a:chOff x="2649059" y="2112149"/>
            <a:chExt cx="561696" cy="327457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2E9CEF5-44C6-288B-0E83-B54A69E52418}"/>
                </a:ext>
              </a:extLst>
            </p:cNvPr>
            <p:cNvSpPr/>
            <p:nvPr/>
          </p:nvSpPr>
          <p:spPr>
            <a:xfrm>
              <a:off x="2649059" y="2112149"/>
              <a:ext cx="561696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70361A35-A2B0-7935-CD89-4FD5B33935A2}"/>
                </a:ext>
              </a:extLst>
            </p:cNvPr>
            <p:cNvSpPr/>
            <p:nvPr/>
          </p:nvSpPr>
          <p:spPr>
            <a:xfrm>
              <a:off x="2954269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F95D4CDA-A885-5196-10B5-47C07A5504F8}"/>
                </a:ext>
              </a:extLst>
            </p:cNvPr>
            <p:cNvSpPr/>
            <p:nvPr/>
          </p:nvSpPr>
          <p:spPr>
            <a:xfrm>
              <a:off x="3081811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607A68F9-AD95-0E02-F9B8-763C21B7B94B}"/>
                </a:ext>
              </a:extLst>
            </p:cNvPr>
            <p:cNvSpPr/>
            <p:nvPr/>
          </p:nvSpPr>
          <p:spPr>
            <a:xfrm>
              <a:off x="2708894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EEA3D639-7671-9294-A18D-F18880A32D4E}"/>
                </a:ext>
              </a:extLst>
            </p:cNvPr>
            <p:cNvSpPr/>
            <p:nvPr/>
          </p:nvSpPr>
          <p:spPr>
            <a:xfrm>
              <a:off x="3085954" y="3175616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EA2CF3C2-714F-AF91-1CC0-9EFA6310D095}"/>
                </a:ext>
              </a:extLst>
            </p:cNvPr>
            <p:cNvSpPr/>
            <p:nvPr/>
          </p:nvSpPr>
          <p:spPr>
            <a:xfrm>
              <a:off x="2700869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FD018773-7DFC-409F-76F1-5A01690E9EE9}"/>
                </a:ext>
              </a:extLst>
            </p:cNvPr>
            <p:cNvSpPr/>
            <p:nvPr/>
          </p:nvSpPr>
          <p:spPr>
            <a:xfrm>
              <a:off x="2822845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441EC3EF-C246-7654-721F-034C8512097F}"/>
                </a:ext>
              </a:extLst>
            </p:cNvPr>
            <p:cNvSpPr/>
            <p:nvPr/>
          </p:nvSpPr>
          <p:spPr>
            <a:xfrm>
              <a:off x="2695217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697874F-5A29-71B3-76F5-CA1656BA4E4F}"/>
                </a:ext>
              </a:extLst>
            </p:cNvPr>
            <p:cNvSpPr/>
            <p:nvPr/>
          </p:nvSpPr>
          <p:spPr>
            <a:xfrm>
              <a:off x="2817193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EDAADEC6-F0C2-319F-CE8D-003772FBB0D8}"/>
                </a:ext>
              </a:extLst>
            </p:cNvPr>
            <p:cNvSpPr/>
            <p:nvPr/>
          </p:nvSpPr>
          <p:spPr>
            <a:xfrm>
              <a:off x="2944735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EBD3BD00-1F13-5FAF-5805-8A084B77617B}"/>
                </a:ext>
              </a:extLst>
            </p:cNvPr>
            <p:cNvGrpSpPr/>
            <p:nvPr/>
          </p:nvGrpSpPr>
          <p:grpSpPr>
            <a:xfrm>
              <a:off x="2826000" y="2240807"/>
              <a:ext cx="72000" cy="250199"/>
              <a:chOff x="2826000" y="2240807"/>
              <a:chExt cx="72000" cy="250199"/>
            </a:xfrm>
          </p:grpSpPr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3F8AED55-1C66-B95D-1AB0-799FA160162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6ECFF813-D210-60E7-F356-AB2AFBC6E140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609E0CF4-AE49-F6C7-18B1-83E500EC4161}"/>
                </a:ext>
              </a:extLst>
            </p:cNvPr>
            <p:cNvGrpSpPr/>
            <p:nvPr/>
          </p:nvGrpSpPr>
          <p:grpSpPr>
            <a:xfrm>
              <a:off x="2958412" y="3077657"/>
              <a:ext cx="72000" cy="279137"/>
              <a:chOff x="2958412" y="3077657"/>
              <a:chExt cx="72000" cy="279137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8C105B13-274E-D5A6-1D3E-2FFD43D78BBE}"/>
                  </a:ext>
                </a:extLst>
              </p:cNvPr>
              <p:cNvSpPr/>
              <p:nvPr/>
            </p:nvSpPr>
            <p:spPr>
              <a:xfrm>
                <a:off x="2958412" y="3173194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DB843A95-3D16-4FF4-A16A-873ABBF64986}"/>
                  </a:ext>
                </a:extLst>
              </p:cNvPr>
              <p:cNvSpPr/>
              <p:nvPr/>
            </p:nvSpPr>
            <p:spPr>
              <a:xfrm>
                <a:off x="2958412" y="307765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59" name="组合 158">
              <a:extLst>
                <a:ext uri="{FF2B5EF4-FFF2-40B4-BE49-F238E27FC236}">
                  <a16:creationId xmlns:a16="http://schemas.microsoft.com/office/drawing/2014/main" id="{DFA1A36E-A1B0-1134-CBA8-E20819C7125B}"/>
                </a:ext>
              </a:extLst>
            </p:cNvPr>
            <p:cNvGrpSpPr/>
            <p:nvPr/>
          </p:nvGrpSpPr>
          <p:grpSpPr>
            <a:xfrm>
              <a:off x="3077929" y="4043060"/>
              <a:ext cx="72000" cy="275190"/>
              <a:chOff x="3077929" y="4043060"/>
              <a:chExt cx="72000" cy="275190"/>
            </a:xfrm>
          </p:grpSpPr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B2DF2E5B-1069-3DE9-7B09-4B5052C70C47}"/>
                  </a:ext>
                </a:extLst>
              </p:cNvPr>
              <p:cNvSpPr/>
              <p:nvPr/>
            </p:nvSpPr>
            <p:spPr>
              <a:xfrm>
                <a:off x="3077929" y="4134650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66A1C00C-3D1D-4367-F69F-AFE9B2322F0A}"/>
                  </a:ext>
                </a:extLst>
              </p:cNvPr>
              <p:cNvSpPr/>
              <p:nvPr/>
            </p:nvSpPr>
            <p:spPr>
              <a:xfrm>
                <a:off x="3077929" y="404306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0EAB28D-0482-3CB4-6CF7-580039803396}"/>
                </a:ext>
              </a:extLst>
            </p:cNvPr>
            <p:cNvSpPr/>
            <p:nvPr/>
          </p:nvSpPr>
          <p:spPr>
            <a:xfrm>
              <a:off x="2695217" y="49969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FF4D00AA-BD1C-12B3-491B-2BFBD1A1BA5D}"/>
              </a:ext>
            </a:extLst>
          </p:cNvPr>
          <p:cNvCxnSpPr>
            <a:cxnSpLocks/>
          </p:cNvCxnSpPr>
          <p:nvPr/>
        </p:nvCxnSpPr>
        <p:spPr>
          <a:xfrm flipV="1">
            <a:off x="3563582" y="239132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线箭头连接符 115">
            <a:extLst>
              <a:ext uri="{FF2B5EF4-FFF2-40B4-BE49-F238E27FC236}">
                <a16:creationId xmlns:a16="http://schemas.microsoft.com/office/drawing/2014/main" id="{29179951-02F1-95B7-7501-0FF340CBF0C5}"/>
              </a:ext>
            </a:extLst>
          </p:cNvPr>
          <p:cNvCxnSpPr>
            <a:cxnSpLocks/>
          </p:cNvCxnSpPr>
          <p:nvPr/>
        </p:nvCxnSpPr>
        <p:spPr>
          <a:xfrm>
            <a:off x="4050181" y="2387830"/>
            <a:ext cx="210776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3F1F5C96-0A6B-BB2C-CC1D-A1D5CFE9B567}"/>
              </a:ext>
            </a:extLst>
          </p:cNvPr>
          <p:cNvGrpSpPr/>
          <p:nvPr/>
        </p:nvGrpSpPr>
        <p:grpSpPr>
          <a:xfrm>
            <a:off x="4042665" y="2771628"/>
            <a:ext cx="72000" cy="250199"/>
            <a:chOff x="2826000" y="2240807"/>
            <a:chExt cx="72000" cy="250199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C435E93A-D2E5-2D2C-4DB3-89092B46E02D}"/>
                </a:ext>
              </a:extLst>
            </p:cNvPr>
            <p:cNvSpPr/>
            <p:nvPr/>
          </p:nvSpPr>
          <p:spPr>
            <a:xfrm>
              <a:off x="2826000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4BED1837-09F2-5F49-2661-1C8B05FCA34B}"/>
                </a:ext>
              </a:extLst>
            </p:cNvPr>
            <p:cNvSpPr/>
            <p:nvPr/>
          </p:nvSpPr>
          <p:spPr>
            <a:xfrm>
              <a:off x="2826000" y="2240807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ED395AB-D5F3-3D15-46F5-14087D04B0A8}"/>
              </a:ext>
            </a:extLst>
          </p:cNvPr>
          <p:cNvSpPr txBox="1"/>
          <p:nvPr/>
        </p:nvSpPr>
        <p:spPr>
          <a:xfrm>
            <a:off x="4112819" y="272388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1E33F6DC-DE4B-72A3-453C-EE85FEB65039}"/>
              </a:ext>
            </a:extLst>
          </p:cNvPr>
          <p:cNvGrpSpPr/>
          <p:nvPr/>
        </p:nvGrpSpPr>
        <p:grpSpPr>
          <a:xfrm>
            <a:off x="3620868" y="2755059"/>
            <a:ext cx="72000" cy="279137"/>
            <a:chOff x="2958412" y="3077657"/>
            <a:chExt cx="72000" cy="279137"/>
          </a:xfrm>
        </p:grpSpPr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A20F4625-4890-6F41-B1B1-286F36D11691}"/>
                </a:ext>
              </a:extLst>
            </p:cNvPr>
            <p:cNvSpPr/>
            <p:nvPr/>
          </p:nvSpPr>
          <p:spPr>
            <a:xfrm>
              <a:off x="2958412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6F756F6-ED88-E28C-B152-38BB713C4F6F}"/>
                </a:ext>
              </a:extLst>
            </p:cNvPr>
            <p:cNvSpPr/>
            <p:nvPr/>
          </p:nvSpPr>
          <p:spPr>
            <a:xfrm>
              <a:off x="2958412" y="307765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:a16="http://schemas.microsoft.com/office/drawing/2014/main" id="{7BCF862C-BCA3-80F8-8F9F-27D55D5528AD}"/>
              </a:ext>
            </a:extLst>
          </p:cNvPr>
          <p:cNvSpPr txBox="1"/>
          <p:nvPr/>
        </p:nvSpPr>
        <p:spPr>
          <a:xfrm>
            <a:off x="3301670" y="2712062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3E28E85C-FC88-D5EC-6C59-81B4107782DE}"/>
              </a:ext>
            </a:extLst>
          </p:cNvPr>
          <p:cNvCxnSpPr>
            <a:cxnSpLocks/>
          </p:cNvCxnSpPr>
          <p:nvPr/>
        </p:nvCxnSpPr>
        <p:spPr>
          <a:xfrm flipV="1">
            <a:off x="3559686" y="33326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157">
            <a:extLst>
              <a:ext uri="{FF2B5EF4-FFF2-40B4-BE49-F238E27FC236}">
                <a16:creationId xmlns:a16="http://schemas.microsoft.com/office/drawing/2014/main" id="{103047BE-AD07-E8AC-D37D-23C51D23C58D}"/>
              </a:ext>
            </a:extLst>
          </p:cNvPr>
          <p:cNvSpPr txBox="1"/>
          <p:nvPr/>
        </p:nvSpPr>
        <p:spPr>
          <a:xfrm>
            <a:off x="3303895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05668169-452A-5152-72B6-B347ECFBEDF6}"/>
              </a:ext>
            </a:extLst>
          </p:cNvPr>
          <p:cNvGrpSpPr/>
          <p:nvPr/>
        </p:nvGrpSpPr>
        <p:grpSpPr>
          <a:xfrm>
            <a:off x="3620868" y="3686650"/>
            <a:ext cx="72000" cy="275190"/>
            <a:chOff x="3077929" y="4043060"/>
            <a:chExt cx="72000" cy="275190"/>
          </a:xfrm>
        </p:grpSpPr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4A004B40-C116-1A90-DE2B-C1BAE4A462E0}"/>
                </a:ext>
              </a:extLst>
            </p:cNvPr>
            <p:cNvSpPr/>
            <p:nvPr/>
          </p:nvSpPr>
          <p:spPr>
            <a:xfrm>
              <a:off x="3077929" y="4134650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13EC56EC-E73D-446D-580F-0ABF48666D6B}"/>
                </a:ext>
              </a:extLst>
            </p:cNvPr>
            <p:cNvSpPr/>
            <p:nvPr/>
          </p:nvSpPr>
          <p:spPr>
            <a:xfrm>
              <a:off x="3077929" y="4043060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62B13C7B-5002-F17E-2DB3-C8A99020F717}"/>
              </a:ext>
            </a:extLst>
          </p:cNvPr>
          <p:cNvCxnSpPr>
            <a:cxnSpLocks/>
          </p:cNvCxnSpPr>
          <p:nvPr/>
        </p:nvCxnSpPr>
        <p:spPr>
          <a:xfrm flipV="1">
            <a:off x="3595514" y="425378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6813B01E-F2C8-5A10-28E1-4C3167A49337}"/>
              </a:ext>
            </a:extLst>
          </p:cNvPr>
          <p:cNvGrpSpPr/>
          <p:nvPr/>
        </p:nvGrpSpPr>
        <p:grpSpPr>
          <a:xfrm>
            <a:off x="3654497" y="4681701"/>
            <a:ext cx="72000" cy="258162"/>
            <a:chOff x="2847617" y="5149390"/>
            <a:chExt cx="72000" cy="258162"/>
          </a:xfrm>
        </p:grpSpPr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2FD370DD-0093-0118-6107-C665DCDED6B5}"/>
                </a:ext>
              </a:extLst>
            </p:cNvPr>
            <p:cNvSpPr/>
            <p:nvPr/>
          </p:nvSpPr>
          <p:spPr>
            <a:xfrm>
              <a:off x="2847617" y="52239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14B07CCA-B17F-5628-29DA-8280489E990F}"/>
                </a:ext>
              </a:extLst>
            </p:cNvPr>
            <p:cNvSpPr/>
            <p:nvPr/>
          </p:nvSpPr>
          <p:spPr>
            <a:xfrm>
              <a:off x="2847617" y="51493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70" name="文本框 169">
            <a:extLst>
              <a:ext uri="{FF2B5EF4-FFF2-40B4-BE49-F238E27FC236}">
                <a16:creationId xmlns:a16="http://schemas.microsoft.com/office/drawing/2014/main" id="{8460FD29-B677-D9B4-0220-DBE738D0A2DA}"/>
              </a:ext>
            </a:extLst>
          </p:cNvPr>
          <p:cNvSpPr txBox="1"/>
          <p:nvPr/>
        </p:nvSpPr>
        <p:spPr>
          <a:xfrm>
            <a:off x="3298021" y="4578466"/>
            <a:ext cx="355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C62ABCC-7B54-C60B-10BD-0BCF71CA072E}"/>
              </a:ext>
            </a:extLst>
          </p:cNvPr>
          <p:cNvGrpSpPr/>
          <p:nvPr/>
        </p:nvGrpSpPr>
        <p:grpSpPr>
          <a:xfrm>
            <a:off x="4561731" y="2049362"/>
            <a:ext cx="648072" cy="3274576"/>
            <a:chOff x="4561731" y="2049362"/>
            <a:chExt cx="648072" cy="327457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53DE790-CFA0-8A91-0271-43DC84BA8084}"/>
                </a:ext>
              </a:extLst>
            </p:cNvPr>
            <p:cNvSpPr/>
            <p:nvPr/>
          </p:nvSpPr>
          <p:spPr>
            <a:xfrm>
              <a:off x="4561731" y="2049362"/>
              <a:ext cx="648072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D10EB3F5-552D-3B3B-CC99-49399EAD1E7B}"/>
                </a:ext>
              </a:extLst>
            </p:cNvPr>
            <p:cNvSpPr/>
            <p:nvPr/>
          </p:nvSpPr>
          <p:spPr>
            <a:xfrm>
              <a:off x="5067397" y="231225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0A2A6CC7-DB59-0EDF-E28D-143AC21D678F}"/>
                </a:ext>
              </a:extLst>
            </p:cNvPr>
            <p:cNvSpPr/>
            <p:nvPr/>
          </p:nvSpPr>
          <p:spPr>
            <a:xfrm>
              <a:off x="4690337" y="321279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8" name="组合 147">
              <a:extLst>
                <a:ext uri="{FF2B5EF4-FFF2-40B4-BE49-F238E27FC236}">
                  <a16:creationId xmlns:a16="http://schemas.microsoft.com/office/drawing/2014/main" id="{C5FD9338-9AF2-83B1-FD30-C829B2593FFF}"/>
                </a:ext>
              </a:extLst>
            </p:cNvPr>
            <p:cNvGrpSpPr/>
            <p:nvPr/>
          </p:nvGrpSpPr>
          <p:grpSpPr>
            <a:xfrm>
              <a:off x="4833416" y="5048541"/>
              <a:ext cx="199542" cy="183600"/>
              <a:chOff x="1987749" y="2475845"/>
              <a:chExt cx="199542" cy="183600"/>
            </a:xfrm>
            <a:solidFill>
              <a:srgbClr val="02FDFF"/>
            </a:solidFill>
          </p:grpSpPr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D0630655-C993-D420-68E5-B7E022E9E919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id="{EA7803F5-8E3B-6116-FAFE-C31A5DF753CF}"/>
                  </a:ext>
                </a:extLst>
              </p:cNvPr>
              <p:cNvSpPr/>
              <p:nvPr/>
            </p:nvSpPr>
            <p:spPr>
              <a:xfrm>
                <a:off x="2115291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254" name="组合 253">
              <a:extLst>
                <a:ext uri="{FF2B5EF4-FFF2-40B4-BE49-F238E27FC236}">
                  <a16:creationId xmlns:a16="http://schemas.microsoft.com/office/drawing/2014/main" id="{5D3C0BE4-646A-985F-6B0D-2307194B7CD3}"/>
                </a:ext>
              </a:extLst>
            </p:cNvPr>
            <p:cNvGrpSpPr/>
            <p:nvPr/>
          </p:nvGrpSpPr>
          <p:grpSpPr>
            <a:xfrm>
              <a:off x="4933898" y="2131978"/>
              <a:ext cx="77957" cy="361450"/>
              <a:chOff x="4933898" y="2131978"/>
              <a:chExt cx="77957" cy="361450"/>
            </a:xfrm>
          </p:grpSpPr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9B212633-3F9E-04F2-803D-62E2EAD43CDE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54" name="组合 153">
                <a:extLst>
                  <a:ext uri="{FF2B5EF4-FFF2-40B4-BE49-F238E27FC236}">
                    <a16:creationId xmlns:a16="http://schemas.microsoft.com/office/drawing/2014/main" id="{E09C0A01-AF22-ADEB-5B14-0C68D880711E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DC5C970A-2627-F63D-FAF7-310A9B76FB14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27454138-F833-C344-6887-E3FF9DCF2583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79" name="组合 178">
              <a:extLst>
                <a:ext uri="{FF2B5EF4-FFF2-40B4-BE49-F238E27FC236}">
                  <a16:creationId xmlns:a16="http://schemas.microsoft.com/office/drawing/2014/main" id="{71EC4091-3600-9FF0-49A8-4B6AEA37312B}"/>
                </a:ext>
              </a:extLst>
            </p:cNvPr>
            <p:cNvGrpSpPr/>
            <p:nvPr/>
          </p:nvGrpSpPr>
          <p:grpSpPr>
            <a:xfrm>
              <a:off x="5067397" y="3034196"/>
              <a:ext cx="72000" cy="364616"/>
              <a:chOff x="5067397" y="3034196"/>
              <a:chExt cx="72000" cy="364616"/>
            </a:xfrm>
          </p:grpSpPr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93C90E38-6B63-A769-9E8C-D241FBDBBF41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63" name="组合 162">
                <a:extLst>
                  <a:ext uri="{FF2B5EF4-FFF2-40B4-BE49-F238E27FC236}">
                    <a16:creationId xmlns:a16="http://schemas.microsoft.com/office/drawing/2014/main" id="{4A324DF1-E2AD-88D0-1AC6-D9395041A406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7186513B-F7B6-31C3-AB74-C483BC92BB88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D7341018-5687-280D-00FF-4677A384FD8D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3BA4DA4A-B558-1FFB-3FE9-42CD2D764668}"/>
                </a:ext>
              </a:extLst>
            </p:cNvPr>
            <p:cNvGrpSpPr/>
            <p:nvPr/>
          </p:nvGrpSpPr>
          <p:grpSpPr>
            <a:xfrm>
              <a:off x="4684062" y="4140210"/>
              <a:ext cx="193976" cy="183600"/>
              <a:chOff x="1865773" y="2475845"/>
              <a:chExt cx="193976" cy="183600"/>
            </a:xfrm>
            <a:solidFill>
              <a:srgbClr val="FAEADD"/>
            </a:solidFill>
          </p:grpSpPr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5D209522-D989-7D04-FF7B-1260BE001140}"/>
                  </a:ext>
                </a:extLst>
              </p:cNvPr>
              <p:cNvSpPr/>
              <p:nvPr/>
            </p:nvSpPr>
            <p:spPr>
              <a:xfrm>
                <a:off x="1865773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88F0F972-566C-1F90-06D9-FC03345DECCF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2" name="组合 171">
              <a:extLst>
                <a:ext uri="{FF2B5EF4-FFF2-40B4-BE49-F238E27FC236}">
                  <a16:creationId xmlns:a16="http://schemas.microsoft.com/office/drawing/2014/main" id="{5E2AA24C-E144-299E-9553-C5D594EFEB41}"/>
                </a:ext>
              </a:extLst>
            </p:cNvPr>
            <p:cNvGrpSpPr/>
            <p:nvPr/>
          </p:nvGrpSpPr>
          <p:grpSpPr>
            <a:xfrm>
              <a:off x="4680600" y="3988881"/>
              <a:ext cx="72000" cy="258162"/>
              <a:chOff x="2847617" y="5149390"/>
              <a:chExt cx="72000" cy="258162"/>
            </a:xfrm>
          </p:grpSpPr>
          <p:sp>
            <p:nvSpPr>
              <p:cNvPr id="173" name="矩形 172">
                <a:extLst>
                  <a:ext uri="{FF2B5EF4-FFF2-40B4-BE49-F238E27FC236}">
                    <a16:creationId xmlns:a16="http://schemas.microsoft.com/office/drawing/2014/main" id="{3E96594A-24D2-26CD-BEEE-B76B11B0949C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4" name="矩形 173">
                <a:extLst>
                  <a:ext uri="{FF2B5EF4-FFF2-40B4-BE49-F238E27FC236}">
                    <a16:creationId xmlns:a16="http://schemas.microsoft.com/office/drawing/2014/main" id="{109E9E5B-97E1-BD78-8E21-FA0D54620841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5" name="组合 174">
              <a:extLst>
                <a:ext uri="{FF2B5EF4-FFF2-40B4-BE49-F238E27FC236}">
                  <a16:creationId xmlns:a16="http://schemas.microsoft.com/office/drawing/2014/main" id="{03179FCA-927A-8D1D-C0A9-CE770565D302}"/>
                </a:ext>
              </a:extLst>
            </p:cNvPr>
            <p:cNvGrpSpPr/>
            <p:nvPr/>
          </p:nvGrpSpPr>
          <p:grpSpPr>
            <a:xfrm>
              <a:off x="4828397" y="4898346"/>
              <a:ext cx="72000" cy="250199"/>
              <a:chOff x="2826000" y="2240807"/>
              <a:chExt cx="72000" cy="250199"/>
            </a:xfrm>
          </p:grpSpPr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564F0452-0A5D-BE93-7314-DA362B454898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B112678F-A8B7-1242-897F-06FCCD000AC3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E848861-7680-8B08-96E6-A41FED860FC5}"/>
              </a:ext>
            </a:extLst>
          </p:cNvPr>
          <p:cNvGrpSpPr/>
          <p:nvPr/>
        </p:nvGrpSpPr>
        <p:grpSpPr>
          <a:xfrm>
            <a:off x="5247169" y="2387830"/>
            <a:ext cx="847359" cy="2792760"/>
            <a:chOff x="5247169" y="2387830"/>
            <a:chExt cx="847359" cy="2792760"/>
          </a:xfrm>
        </p:grpSpPr>
        <p:sp>
          <p:nvSpPr>
            <p:cNvPr id="210" name="矩形 209">
              <a:extLst>
                <a:ext uri="{FF2B5EF4-FFF2-40B4-BE49-F238E27FC236}">
                  <a16:creationId xmlns:a16="http://schemas.microsoft.com/office/drawing/2014/main" id="{081734D8-7E4A-369C-709D-0399054CB8E1}"/>
                </a:ext>
              </a:extLst>
            </p:cNvPr>
            <p:cNvSpPr/>
            <p:nvPr/>
          </p:nvSpPr>
          <p:spPr>
            <a:xfrm>
              <a:off x="5590257" y="3847353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C2352E0-9154-35C6-E1F5-78D2DBCA6C6F}"/>
                </a:ext>
              </a:extLst>
            </p:cNvPr>
            <p:cNvGrpSpPr/>
            <p:nvPr/>
          </p:nvGrpSpPr>
          <p:grpSpPr>
            <a:xfrm>
              <a:off x="5247169" y="2387830"/>
              <a:ext cx="847359" cy="2792760"/>
              <a:chOff x="5247169" y="2387830"/>
              <a:chExt cx="847359" cy="2792760"/>
            </a:xfrm>
          </p:grpSpPr>
          <p:cxnSp>
            <p:nvCxnSpPr>
              <p:cNvPr id="178" name="直线箭头连接符 177">
                <a:extLst>
                  <a:ext uri="{FF2B5EF4-FFF2-40B4-BE49-F238E27FC236}">
                    <a16:creationId xmlns:a16="http://schemas.microsoft.com/office/drawing/2014/main" id="{3B0C3C9C-954C-E3C2-2454-8558B98310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93768" y="2400003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0" name="组合 179">
                <a:extLst>
                  <a:ext uri="{FF2B5EF4-FFF2-40B4-BE49-F238E27FC236}">
                    <a16:creationId xmlns:a16="http://schemas.microsoft.com/office/drawing/2014/main" id="{2776930D-F0EA-23A5-01E5-21EE49719611}"/>
                  </a:ext>
                </a:extLst>
              </p:cNvPr>
              <p:cNvGrpSpPr/>
              <p:nvPr/>
            </p:nvGrpSpPr>
            <p:grpSpPr>
              <a:xfrm>
                <a:off x="5536091" y="2707924"/>
                <a:ext cx="72000" cy="364616"/>
                <a:chOff x="5067397" y="3034196"/>
                <a:chExt cx="72000" cy="364616"/>
              </a:xfrm>
            </p:grpSpPr>
            <p:sp>
              <p:nvSpPr>
                <p:cNvPr id="181" name="矩形 180">
                  <a:extLst>
                    <a:ext uri="{FF2B5EF4-FFF2-40B4-BE49-F238E27FC236}">
                      <a16:creationId xmlns:a16="http://schemas.microsoft.com/office/drawing/2014/main" id="{794413A3-ABB6-22D2-C2F7-C083B3A78E2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82" name="组合 181">
                  <a:extLst>
                    <a:ext uri="{FF2B5EF4-FFF2-40B4-BE49-F238E27FC236}">
                      <a16:creationId xmlns:a16="http://schemas.microsoft.com/office/drawing/2014/main" id="{2ACAD006-55BA-4759-3662-A26806E021BD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83" name="矩形 182">
                    <a:extLst>
                      <a:ext uri="{FF2B5EF4-FFF2-40B4-BE49-F238E27FC236}">
                        <a16:creationId xmlns:a16="http://schemas.microsoft.com/office/drawing/2014/main" id="{B4B01E60-C8E1-D606-E396-C650826697E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84" name="矩形 183">
                    <a:extLst>
                      <a:ext uri="{FF2B5EF4-FFF2-40B4-BE49-F238E27FC236}">
                        <a16:creationId xmlns:a16="http://schemas.microsoft.com/office/drawing/2014/main" id="{E2C14933-0B10-FD61-E870-C9BB3B1AF25F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70712585-DAAE-584A-447B-705C52DA38D1}"/>
                  </a:ext>
                </a:extLst>
              </p:cNvPr>
              <p:cNvSpPr txBox="1"/>
              <p:nvPr/>
            </p:nvSpPr>
            <p:spPr>
              <a:xfrm>
                <a:off x="5247169" y="2680477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lang="zh-CN" altLang="en-US"/>
              </a:p>
            </p:txBody>
          </p:sp>
          <p:cxnSp>
            <p:nvCxnSpPr>
              <p:cNvPr id="197" name="直线箭头连接符 196">
                <a:extLst>
                  <a:ext uri="{FF2B5EF4-FFF2-40B4-BE49-F238E27FC236}">
                    <a16:creationId xmlns:a16="http://schemas.microsoft.com/office/drawing/2014/main" id="{EC1C35FD-6A92-30A1-126F-73D05093B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7608" y="3336238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2" name="组合 211">
                <a:extLst>
                  <a:ext uri="{FF2B5EF4-FFF2-40B4-BE49-F238E27FC236}">
                    <a16:creationId xmlns:a16="http://schemas.microsoft.com/office/drawing/2014/main" id="{6CD8818B-F3BB-F91D-9C20-7A92AE9D6AB0}"/>
                  </a:ext>
                </a:extLst>
              </p:cNvPr>
              <p:cNvGrpSpPr/>
              <p:nvPr/>
            </p:nvGrpSpPr>
            <p:grpSpPr>
              <a:xfrm>
                <a:off x="5586795" y="3696024"/>
                <a:ext cx="72000" cy="258162"/>
                <a:chOff x="2847617" y="5149390"/>
                <a:chExt cx="72000" cy="258162"/>
              </a:xfrm>
            </p:grpSpPr>
            <p:sp>
              <p:nvSpPr>
                <p:cNvPr id="213" name="矩形 212">
                  <a:extLst>
                    <a:ext uri="{FF2B5EF4-FFF2-40B4-BE49-F238E27FC236}">
                      <a16:creationId xmlns:a16="http://schemas.microsoft.com/office/drawing/2014/main" id="{8C8EC7A2-E9B7-FBFC-3918-568C9F1416A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14" name="矩形 213">
                  <a:extLst>
                    <a:ext uri="{FF2B5EF4-FFF2-40B4-BE49-F238E27FC236}">
                      <a16:creationId xmlns:a16="http://schemas.microsoft.com/office/drawing/2014/main" id="{82A9D40E-A13B-584F-ECA5-A1471514B68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221" name="文本框 220">
                <a:extLst>
                  <a:ext uri="{FF2B5EF4-FFF2-40B4-BE49-F238E27FC236}">
                    <a16:creationId xmlns:a16="http://schemas.microsoft.com/office/drawing/2014/main" id="{B33071C3-F899-1DA4-C56D-B928D1A84FFF}"/>
                  </a:ext>
                </a:extLst>
              </p:cNvPr>
              <p:cNvSpPr txBox="1"/>
              <p:nvPr/>
            </p:nvSpPr>
            <p:spPr>
              <a:xfrm>
                <a:off x="5304249" y="3646040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lang="zh-CN" altLang="en-US"/>
              </a:p>
            </p:txBody>
          </p:sp>
          <p:cxnSp>
            <p:nvCxnSpPr>
              <p:cNvPr id="228" name="直线箭头连接符 227">
                <a:extLst>
                  <a:ext uri="{FF2B5EF4-FFF2-40B4-BE49-F238E27FC236}">
                    <a16:creationId xmlns:a16="http://schemas.microsoft.com/office/drawing/2014/main" id="{683EDDF5-82EF-6EDC-2F79-AC1ADD35E1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8091" y="4239410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文本框 234">
                <a:extLst>
                  <a:ext uri="{FF2B5EF4-FFF2-40B4-BE49-F238E27FC236}">
                    <a16:creationId xmlns:a16="http://schemas.microsoft.com/office/drawing/2014/main" id="{C0F5CFA7-FEF6-238E-5CA2-92FD1260FAB1}"/>
                  </a:ext>
                </a:extLst>
              </p:cNvPr>
              <p:cNvSpPr txBox="1"/>
              <p:nvPr/>
            </p:nvSpPr>
            <p:spPr>
              <a:xfrm>
                <a:off x="5311883" y="4588835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lang="zh-CN" altLang="en-US"/>
              </a:p>
            </p:txBody>
          </p:sp>
          <p:grpSp>
            <p:nvGrpSpPr>
              <p:cNvPr id="251" name="组合 250">
                <a:extLst>
                  <a:ext uri="{FF2B5EF4-FFF2-40B4-BE49-F238E27FC236}">
                    <a16:creationId xmlns:a16="http://schemas.microsoft.com/office/drawing/2014/main" id="{E73A8E7F-071F-BEB9-4286-7C468FB5F361}"/>
                  </a:ext>
                </a:extLst>
              </p:cNvPr>
              <p:cNvGrpSpPr/>
              <p:nvPr/>
            </p:nvGrpSpPr>
            <p:grpSpPr>
              <a:xfrm>
                <a:off x="5606153" y="4625212"/>
                <a:ext cx="77019" cy="333795"/>
                <a:chOff x="6044126" y="4625170"/>
                <a:chExt cx="77019" cy="333795"/>
              </a:xfrm>
            </p:grpSpPr>
            <p:sp>
              <p:nvSpPr>
                <p:cNvPr id="247" name="矩形 246">
                  <a:extLst>
                    <a:ext uri="{FF2B5EF4-FFF2-40B4-BE49-F238E27FC236}">
                      <a16:creationId xmlns:a16="http://schemas.microsoft.com/office/drawing/2014/main" id="{F12AE1D3-AD11-E2A1-AEE6-1305718E6BB2}"/>
                    </a:ext>
                  </a:extLst>
                </p:cNvPr>
                <p:cNvSpPr/>
                <p:nvPr/>
              </p:nvSpPr>
              <p:spPr>
                <a:xfrm>
                  <a:off x="6049145" y="4775365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48" name="组合 247">
                  <a:extLst>
                    <a:ext uri="{FF2B5EF4-FFF2-40B4-BE49-F238E27FC236}">
                      <a16:creationId xmlns:a16="http://schemas.microsoft.com/office/drawing/2014/main" id="{38DB0A45-52F1-3AFA-44AD-D794F76E13D6}"/>
                    </a:ext>
                  </a:extLst>
                </p:cNvPr>
                <p:cNvGrpSpPr/>
                <p:nvPr/>
              </p:nvGrpSpPr>
              <p:grpSpPr>
                <a:xfrm>
                  <a:off x="6044126" y="4625170"/>
                  <a:ext cx="72000" cy="250199"/>
                  <a:chOff x="2826000" y="2240807"/>
                  <a:chExt cx="72000" cy="250199"/>
                </a:xfrm>
              </p:grpSpPr>
              <p:sp>
                <p:nvSpPr>
                  <p:cNvPr id="249" name="矩形 248">
                    <a:extLst>
                      <a:ext uri="{FF2B5EF4-FFF2-40B4-BE49-F238E27FC236}">
                        <a16:creationId xmlns:a16="http://schemas.microsoft.com/office/drawing/2014/main" id="{3873F593-8F35-C24A-88EC-360694EE66CB}"/>
                      </a:ext>
                    </a:extLst>
                  </p:cNvPr>
                  <p:cNvSpPr/>
                  <p:nvPr/>
                </p:nvSpPr>
                <p:spPr>
                  <a:xfrm>
                    <a:off x="2826000" y="2307406"/>
                    <a:ext cx="72000" cy="183600"/>
                  </a:xfrm>
                  <a:prstGeom prst="rect">
                    <a:avLst/>
                  </a:prstGeom>
                  <a:solidFill>
                    <a:srgbClr val="FF5F00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0" name="矩形 249">
                    <a:extLst>
                      <a:ext uri="{FF2B5EF4-FFF2-40B4-BE49-F238E27FC236}">
                        <a16:creationId xmlns:a16="http://schemas.microsoft.com/office/drawing/2014/main" id="{DE3F5791-97C6-C570-BE34-B5D8917B8633}"/>
                      </a:ext>
                    </a:extLst>
                  </p:cNvPr>
                  <p:cNvSpPr/>
                  <p:nvPr/>
                </p:nvSpPr>
                <p:spPr>
                  <a:xfrm>
                    <a:off x="2826000" y="2240807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cxnSp>
            <p:nvCxnSpPr>
              <p:cNvPr id="252" name="直线箭头连接符 251">
                <a:extLst>
                  <a:ext uri="{FF2B5EF4-FFF2-40B4-BE49-F238E27FC236}">
                    <a16:creationId xmlns:a16="http://schemas.microsoft.com/office/drawing/2014/main" id="{1A7D8E3F-466A-FAAB-3869-9EA6CC0131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291" y="2387830"/>
                <a:ext cx="210776" cy="27927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D712FF02-2C24-CBAC-3A55-968F1D2AC4E2}"/>
                  </a:ext>
                </a:extLst>
              </p:cNvPr>
              <p:cNvGrpSpPr/>
              <p:nvPr/>
            </p:nvGrpSpPr>
            <p:grpSpPr>
              <a:xfrm>
                <a:off x="5786231" y="2706598"/>
                <a:ext cx="77957" cy="361450"/>
                <a:chOff x="4933898" y="2131978"/>
                <a:chExt cx="77957" cy="361450"/>
              </a:xfrm>
            </p:grpSpPr>
            <p:sp>
              <p:nvSpPr>
                <p:cNvPr id="256" name="矩形 255">
                  <a:extLst>
                    <a:ext uri="{FF2B5EF4-FFF2-40B4-BE49-F238E27FC236}">
                      <a16:creationId xmlns:a16="http://schemas.microsoft.com/office/drawing/2014/main" id="{67BA92BA-CD37-1CDF-F9BB-1DDA18B03CA1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57" name="组合 256">
                  <a:extLst>
                    <a:ext uri="{FF2B5EF4-FFF2-40B4-BE49-F238E27FC236}">
                      <a16:creationId xmlns:a16="http://schemas.microsoft.com/office/drawing/2014/main" id="{D292BCD7-777C-7DB0-F565-960E79E704F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58" name="矩形 257">
                    <a:extLst>
                      <a:ext uri="{FF2B5EF4-FFF2-40B4-BE49-F238E27FC236}">
                        <a16:creationId xmlns:a16="http://schemas.microsoft.com/office/drawing/2014/main" id="{98AADB40-5557-4A05-08E2-30ED288EEC0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9" name="矩形 258">
                    <a:extLst>
                      <a:ext uri="{FF2B5EF4-FFF2-40B4-BE49-F238E27FC236}">
                        <a16:creationId xmlns:a16="http://schemas.microsoft.com/office/drawing/2014/main" id="{70ABB72B-A0C7-1656-15EE-C5AE084FED8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260" name="文本框 259">
                <a:extLst>
                  <a:ext uri="{FF2B5EF4-FFF2-40B4-BE49-F238E27FC236}">
                    <a16:creationId xmlns:a16="http://schemas.microsoft.com/office/drawing/2014/main" id="{04E564EC-FB12-2AEB-0519-BD1A304C5FBA}"/>
                  </a:ext>
                </a:extLst>
              </p:cNvPr>
              <p:cNvSpPr txBox="1"/>
              <p:nvPr/>
            </p:nvSpPr>
            <p:spPr>
              <a:xfrm>
                <a:off x="5822231" y="2701011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lang="zh-CN" altLang="en-US"/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207AAA1-B672-148F-3733-78848D6CBC29}"/>
              </a:ext>
            </a:extLst>
          </p:cNvPr>
          <p:cNvGrpSpPr/>
          <p:nvPr/>
        </p:nvGrpSpPr>
        <p:grpSpPr>
          <a:xfrm>
            <a:off x="6238179" y="1995079"/>
            <a:ext cx="893777" cy="3386284"/>
            <a:chOff x="6238179" y="1995079"/>
            <a:chExt cx="893777" cy="3386284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7C75B5D8-0437-C078-3E8B-7CB0ED94ACDF}"/>
                </a:ext>
              </a:extLst>
            </p:cNvPr>
            <p:cNvSpPr/>
            <p:nvPr/>
          </p:nvSpPr>
          <p:spPr>
            <a:xfrm>
              <a:off x="6238179" y="1995079"/>
              <a:ext cx="893777" cy="33862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1" name="组合 270">
              <a:extLst>
                <a:ext uri="{FF2B5EF4-FFF2-40B4-BE49-F238E27FC236}">
                  <a16:creationId xmlns:a16="http://schemas.microsoft.com/office/drawing/2014/main" id="{1BC8CC03-4226-9EDE-0FB4-7A7C9BEBDA77}"/>
                </a:ext>
              </a:extLst>
            </p:cNvPr>
            <p:cNvGrpSpPr/>
            <p:nvPr/>
          </p:nvGrpSpPr>
          <p:grpSpPr>
            <a:xfrm>
              <a:off x="6913462" y="2030697"/>
              <a:ext cx="76479" cy="454041"/>
              <a:chOff x="6806464" y="2030697"/>
              <a:chExt cx="76479" cy="454041"/>
            </a:xfrm>
          </p:grpSpPr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52499BA3-73A9-E2A0-6707-8AA863565F5A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92" name="组合 191">
                <a:extLst>
                  <a:ext uri="{FF2B5EF4-FFF2-40B4-BE49-F238E27FC236}">
                    <a16:creationId xmlns:a16="http://schemas.microsoft.com/office/drawing/2014/main" id="{5715BBFA-4BCA-732A-A8DF-24D6F6BB81CD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193" name="矩形 192">
                  <a:extLst>
                    <a:ext uri="{FF2B5EF4-FFF2-40B4-BE49-F238E27FC236}">
                      <a16:creationId xmlns:a16="http://schemas.microsoft.com/office/drawing/2014/main" id="{606C99BB-2607-7416-A1DB-68A8F89D4D8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94" name="组合 193">
                  <a:extLst>
                    <a:ext uri="{FF2B5EF4-FFF2-40B4-BE49-F238E27FC236}">
                      <a16:creationId xmlns:a16="http://schemas.microsoft.com/office/drawing/2014/main" id="{E4CE68EA-4BB5-1EB7-076C-E1DDD892780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95" name="矩形 194">
                    <a:extLst>
                      <a:ext uri="{FF2B5EF4-FFF2-40B4-BE49-F238E27FC236}">
                        <a16:creationId xmlns:a16="http://schemas.microsoft.com/office/drawing/2014/main" id="{E170328B-1287-2831-6B9B-773D3270D09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96" name="矩形 195">
                    <a:extLst>
                      <a:ext uri="{FF2B5EF4-FFF2-40B4-BE49-F238E27FC236}">
                        <a16:creationId xmlns:a16="http://schemas.microsoft.com/office/drawing/2014/main" id="{24002A80-0DFB-C8E0-2613-E26F5CC628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270" name="组合 269">
              <a:extLst>
                <a:ext uri="{FF2B5EF4-FFF2-40B4-BE49-F238E27FC236}">
                  <a16:creationId xmlns:a16="http://schemas.microsoft.com/office/drawing/2014/main" id="{61FD5467-56A3-A891-1B50-8C2A901E2CB9}"/>
                </a:ext>
              </a:extLst>
            </p:cNvPr>
            <p:cNvGrpSpPr/>
            <p:nvPr/>
          </p:nvGrpSpPr>
          <p:grpSpPr>
            <a:xfrm>
              <a:off x="6331728" y="2957438"/>
              <a:ext cx="75462" cy="435712"/>
              <a:chOff x="6178758" y="2957438"/>
              <a:chExt cx="75462" cy="435712"/>
            </a:xfrm>
          </p:grpSpPr>
          <p:sp>
            <p:nvSpPr>
              <p:cNvPr id="222" name="矩形 221">
                <a:extLst>
                  <a:ext uri="{FF2B5EF4-FFF2-40B4-BE49-F238E27FC236}">
                    <a16:creationId xmlns:a16="http://schemas.microsoft.com/office/drawing/2014/main" id="{4F4D7C28-3D3B-72B1-FC07-3CE259DC95B1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24" name="矩形 223">
                <a:extLst>
                  <a:ext uri="{FF2B5EF4-FFF2-40B4-BE49-F238E27FC236}">
                    <a16:creationId xmlns:a16="http://schemas.microsoft.com/office/drawing/2014/main" id="{E17FA311-2DA6-1935-35DC-B543DD856997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FE139968-E57A-F779-19A6-C24687CDF354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26" name="矩形 225">
                  <a:extLst>
                    <a:ext uri="{FF2B5EF4-FFF2-40B4-BE49-F238E27FC236}">
                      <a16:creationId xmlns:a16="http://schemas.microsoft.com/office/drawing/2014/main" id="{AA06CDE1-00B6-B37C-A6E5-9422A94121E2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132FF1B5-AF73-5BF3-4BCD-4D2FDF1FDF54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B9DC043D-EA12-53C8-D22D-FEC3ACBCB621}"/>
                </a:ext>
              </a:extLst>
            </p:cNvPr>
            <p:cNvGrpSpPr/>
            <p:nvPr/>
          </p:nvGrpSpPr>
          <p:grpSpPr>
            <a:xfrm>
              <a:off x="6546798" y="3890262"/>
              <a:ext cx="75537" cy="433548"/>
              <a:chOff x="6546798" y="3890262"/>
              <a:chExt cx="75537" cy="433548"/>
            </a:xfrm>
          </p:grpSpPr>
          <p:sp>
            <p:nvSpPr>
              <p:cNvPr id="241" name="矩形 240">
                <a:extLst>
                  <a:ext uri="{FF2B5EF4-FFF2-40B4-BE49-F238E27FC236}">
                    <a16:creationId xmlns:a16="http://schemas.microsoft.com/office/drawing/2014/main" id="{5CFE78F4-86B7-78BD-B21F-07A2BAFC69F9}"/>
                  </a:ext>
                </a:extLst>
              </p:cNvPr>
              <p:cNvSpPr/>
              <p:nvPr/>
            </p:nvSpPr>
            <p:spPr>
              <a:xfrm>
                <a:off x="6546798" y="404678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6" name="矩形 235">
                <a:extLst>
                  <a:ext uri="{FF2B5EF4-FFF2-40B4-BE49-F238E27FC236}">
                    <a16:creationId xmlns:a16="http://schemas.microsoft.com/office/drawing/2014/main" id="{B21FAC1E-8DB9-39B4-351A-085C0F072C88}"/>
                  </a:ext>
                </a:extLst>
              </p:cNvPr>
              <p:cNvSpPr/>
              <p:nvPr/>
            </p:nvSpPr>
            <p:spPr>
              <a:xfrm>
                <a:off x="6555354" y="4215154"/>
                <a:ext cx="66981" cy="108656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43" name="组合 242">
                <a:extLst>
                  <a:ext uri="{FF2B5EF4-FFF2-40B4-BE49-F238E27FC236}">
                    <a16:creationId xmlns:a16="http://schemas.microsoft.com/office/drawing/2014/main" id="{B7074D61-D738-AFB5-9538-6DAB56CD74FF}"/>
                  </a:ext>
                </a:extLst>
              </p:cNvPr>
              <p:cNvGrpSpPr/>
              <p:nvPr/>
            </p:nvGrpSpPr>
            <p:grpSpPr>
              <a:xfrm>
                <a:off x="6550335" y="3890262"/>
                <a:ext cx="72000" cy="250199"/>
                <a:chOff x="2826000" y="2240807"/>
                <a:chExt cx="72000" cy="250199"/>
              </a:xfrm>
            </p:grpSpPr>
            <p:sp>
              <p:nvSpPr>
                <p:cNvPr id="244" name="矩形 243">
                  <a:extLst>
                    <a:ext uri="{FF2B5EF4-FFF2-40B4-BE49-F238E27FC236}">
                      <a16:creationId xmlns:a16="http://schemas.microsoft.com/office/drawing/2014/main" id="{CF1B2261-A8DF-2E58-9274-6F6BFCF0C176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5" name="矩形 244">
                  <a:extLst>
                    <a:ext uri="{FF2B5EF4-FFF2-40B4-BE49-F238E27FC236}">
                      <a16:creationId xmlns:a16="http://schemas.microsoft.com/office/drawing/2014/main" id="{9C718372-4AC4-632F-2064-61E4449984AA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1A9F49E8-2506-94C9-E445-205446AE0623}"/>
                </a:ext>
              </a:extLst>
            </p:cNvPr>
            <p:cNvGrpSpPr/>
            <p:nvPr/>
          </p:nvGrpSpPr>
          <p:grpSpPr>
            <a:xfrm>
              <a:off x="6760436" y="4820100"/>
              <a:ext cx="77957" cy="452290"/>
              <a:chOff x="6760436" y="4820100"/>
              <a:chExt cx="77957" cy="452290"/>
            </a:xfrm>
          </p:grpSpPr>
          <p:sp>
            <p:nvSpPr>
              <p:cNvPr id="262" name="矩形 261">
                <a:extLst>
                  <a:ext uri="{FF2B5EF4-FFF2-40B4-BE49-F238E27FC236}">
                    <a16:creationId xmlns:a16="http://schemas.microsoft.com/office/drawing/2014/main" id="{72161AE1-45C7-3CF4-E9AF-B08A23AD005E}"/>
                  </a:ext>
                </a:extLst>
              </p:cNvPr>
              <p:cNvSpPr/>
              <p:nvPr/>
            </p:nvSpPr>
            <p:spPr>
              <a:xfrm>
                <a:off x="6760436" y="508879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BEECAFBB-DDB6-DD1E-6888-E24044A31DF2}"/>
                  </a:ext>
                </a:extLst>
              </p:cNvPr>
              <p:cNvGrpSpPr/>
              <p:nvPr/>
            </p:nvGrpSpPr>
            <p:grpSpPr>
              <a:xfrm>
                <a:off x="6760436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264" name="矩形 263">
                  <a:extLst>
                    <a:ext uri="{FF2B5EF4-FFF2-40B4-BE49-F238E27FC236}">
                      <a16:creationId xmlns:a16="http://schemas.microsoft.com/office/drawing/2014/main" id="{E227928B-72F8-219C-8559-E9776CD4FB62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65" name="组合 264">
                  <a:extLst>
                    <a:ext uri="{FF2B5EF4-FFF2-40B4-BE49-F238E27FC236}">
                      <a16:creationId xmlns:a16="http://schemas.microsoft.com/office/drawing/2014/main" id="{C9EBA179-8B02-1D4E-B357-7E5F3451E7E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66" name="矩形 265">
                    <a:extLst>
                      <a:ext uri="{FF2B5EF4-FFF2-40B4-BE49-F238E27FC236}">
                        <a16:creationId xmlns:a16="http://schemas.microsoft.com/office/drawing/2014/main" id="{D0AA283B-042F-AB45-2CC6-F5D7D5F1A8F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67" name="矩形 266">
                    <a:extLst>
                      <a:ext uri="{FF2B5EF4-FFF2-40B4-BE49-F238E27FC236}">
                        <a16:creationId xmlns:a16="http://schemas.microsoft.com/office/drawing/2014/main" id="{65E9F994-38E4-C9D7-954E-3DE4F377FB6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6845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8" grpId="0"/>
      <p:bldP spid="158" grpId="0"/>
      <p:bldP spid="1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直线连接符 175">
            <a:extLst>
              <a:ext uri="{FF2B5EF4-FFF2-40B4-BE49-F238E27FC236}">
                <a16:creationId xmlns:a16="http://schemas.microsoft.com/office/drawing/2014/main" id="{30C89DE4-B821-2D85-37C8-A993F1F5DD27}"/>
              </a:ext>
            </a:extLst>
          </p:cNvPr>
          <p:cNvCxnSpPr/>
          <p:nvPr/>
        </p:nvCxnSpPr>
        <p:spPr>
          <a:xfrm>
            <a:off x="1763688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线连接符 176">
            <a:extLst>
              <a:ext uri="{FF2B5EF4-FFF2-40B4-BE49-F238E27FC236}">
                <a16:creationId xmlns:a16="http://schemas.microsoft.com/office/drawing/2014/main" id="{62FDBF9E-A7DF-E607-69CA-F818C56C824E}"/>
              </a:ext>
            </a:extLst>
          </p:cNvPr>
          <p:cNvCxnSpPr/>
          <p:nvPr/>
        </p:nvCxnSpPr>
        <p:spPr>
          <a:xfrm>
            <a:off x="1740024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线连接符 182">
            <a:extLst>
              <a:ext uri="{FF2B5EF4-FFF2-40B4-BE49-F238E27FC236}">
                <a16:creationId xmlns:a16="http://schemas.microsoft.com/office/drawing/2014/main" id="{D6A952EA-4F86-DD04-4E24-1A1909039A81}"/>
              </a:ext>
            </a:extLst>
          </p:cNvPr>
          <p:cNvCxnSpPr/>
          <p:nvPr/>
        </p:nvCxnSpPr>
        <p:spPr>
          <a:xfrm>
            <a:off x="1740024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线连接符 186">
            <a:extLst>
              <a:ext uri="{FF2B5EF4-FFF2-40B4-BE49-F238E27FC236}">
                <a16:creationId xmlns:a16="http://schemas.microsoft.com/office/drawing/2014/main" id="{4BFAC26B-847E-5642-3C1A-82999BBC9BD0}"/>
              </a:ext>
            </a:extLst>
          </p:cNvPr>
          <p:cNvCxnSpPr/>
          <p:nvPr/>
        </p:nvCxnSpPr>
        <p:spPr>
          <a:xfrm>
            <a:off x="1740024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矩形 362">
            <a:extLst>
              <a:ext uri="{FF2B5EF4-FFF2-40B4-BE49-F238E27FC236}">
                <a16:creationId xmlns:a16="http://schemas.microsoft.com/office/drawing/2014/main" id="{E10A14B7-4C86-F22C-6BC6-A4FC310E467F}"/>
              </a:ext>
            </a:extLst>
          </p:cNvPr>
          <p:cNvSpPr/>
          <p:nvPr/>
        </p:nvSpPr>
        <p:spPr>
          <a:xfrm>
            <a:off x="1115616" y="2175212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6F953E2-2C29-77D4-70DA-CE049F11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142601-824C-6472-F1C5-1252508DD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96144"/>
          </a:xfrm>
        </p:spPr>
        <p:txBody>
          <a:bodyPr/>
          <a:lstStyle/>
          <a:p>
            <a:r>
              <a:rPr kumimoji="1" lang="en-US" altLang="zh-CN"/>
              <a:t>After the individual reduce, each process can scatter to collect results </a:t>
            </a:r>
          </a:p>
          <a:p>
            <a:pPr lvl="1"/>
            <a:r>
              <a:rPr kumimoji="1" lang="en-US" altLang="zh-CN"/>
              <a:t>Eventually, all the processes will have the same reduced data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3DDAF7-0848-E2A1-8696-CEFAD108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D7CE7077-523F-9C1E-8DB5-5EB4DE20C8BE}"/>
              </a:ext>
            </a:extLst>
          </p:cNvPr>
          <p:cNvGrpSpPr/>
          <p:nvPr/>
        </p:nvGrpSpPr>
        <p:grpSpPr>
          <a:xfrm>
            <a:off x="539552" y="2112149"/>
            <a:ext cx="576064" cy="576064"/>
            <a:chOff x="1935252" y="3577580"/>
            <a:chExt cx="576064" cy="576064"/>
          </a:xfrm>
        </p:grpSpPr>
        <p:pic>
          <p:nvPicPr>
            <p:cNvPr id="171" name="图片 170">
              <a:extLst>
                <a:ext uri="{FF2B5EF4-FFF2-40B4-BE49-F238E27FC236}">
                  <a16:creationId xmlns:a16="http://schemas.microsoft.com/office/drawing/2014/main" id="{867CC879-CE37-F26F-8FD6-0D28C50FA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819690C2-539A-3864-689D-3A0A78CA710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5906D578-DACA-FB91-B72E-435E3F82553B}"/>
              </a:ext>
            </a:extLst>
          </p:cNvPr>
          <p:cNvGrpSpPr/>
          <p:nvPr/>
        </p:nvGrpSpPr>
        <p:grpSpPr>
          <a:xfrm>
            <a:off x="539552" y="2925465"/>
            <a:ext cx="576064" cy="576064"/>
            <a:chOff x="1935252" y="3577580"/>
            <a:chExt cx="576064" cy="576064"/>
          </a:xfrm>
        </p:grpSpPr>
        <p:pic>
          <p:nvPicPr>
            <p:cNvPr id="174" name="图片 173">
              <a:extLst>
                <a:ext uri="{FF2B5EF4-FFF2-40B4-BE49-F238E27FC236}">
                  <a16:creationId xmlns:a16="http://schemas.microsoft.com/office/drawing/2014/main" id="{5D57AB49-82A1-AC37-43B5-CBAB2FFFC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1FA92BF9-7234-76AA-4E6F-1EE5109D81B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1C96058F-6827-7D45-D767-7A3FE121DA99}"/>
              </a:ext>
            </a:extLst>
          </p:cNvPr>
          <p:cNvGrpSpPr/>
          <p:nvPr/>
        </p:nvGrpSpPr>
        <p:grpSpPr>
          <a:xfrm>
            <a:off x="539552" y="3867212"/>
            <a:ext cx="576064" cy="576064"/>
            <a:chOff x="1935252" y="3577580"/>
            <a:chExt cx="576064" cy="576064"/>
          </a:xfrm>
        </p:grpSpPr>
        <p:pic>
          <p:nvPicPr>
            <p:cNvPr id="181" name="图片 180">
              <a:extLst>
                <a:ext uri="{FF2B5EF4-FFF2-40B4-BE49-F238E27FC236}">
                  <a16:creationId xmlns:a16="http://schemas.microsoft.com/office/drawing/2014/main" id="{BE98A7F1-28F9-6FBD-26BD-36EF46A46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2" name="文本框 181">
              <a:extLst>
                <a:ext uri="{FF2B5EF4-FFF2-40B4-BE49-F238E27FC236}">
                  <a16:creationId xmlns:a16="http://schemas.microsoft.com/office/drawing/2014/main" id="{AD161236-ACAD-BE55-C9EE-1BD0B123C30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6279E469-62AD-385B-6411-FB9DAB553116}"/>
              </a:ext>
            </a:extLst>
          </p:cNvPr>
          <p:cNvGrpSpPr/>
          <p:nvPr/>
        </p:nvGrpSpPr>
        <p:grpSpPr>
          <a:xfrm>
            <a:off x="539552" y="4775717"/>
            <a:ext cx="576064" cy="576064"/>
            <a:chOff x="1935252" y="3577580"/>
            <a:chExt cx="576064" cy="576064"/>
          </a:xfrm>
        </p:grpSpPr>
        <p:pic>
          <p:nvPicPr>
            <p:cNvPr id="185" name="图片 184">
              <a:extLst>
                <a:ext uri="{FF2B5EF4-FFF2-40B4-BE49-F238E27FC236}">
                  <a16:creationId xmlns:a16="http://schemas.microsoft.com/office/drawing/2014/main" id="{13270275-E055-A224-4E8C-080164F9F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CC6E7224-046D-BF81-247E-52C0BC103481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07" name="直线连接符 206">
            <a:extLst>
              <a:ext uri="{FF2B5EF4-FFF2-40B4-BE49-F238E27FC236}">
                <a16:creationId xmlns:a16="http://schemas.microsoft.com/office/drawing/2014/main" id="{5C3168D0-0118-9154-FDCD-C9627B144AD3}"/>
              </a:ext>
            </a:extLst>
          </p:cNvPr>
          <p:cNvCxnSpPr>
            <a:cxnSpLocks/>
          </p:cNvCxnSpPr>
          <p:nvPr/>
        </p:nvCxnSpPr>
        <p:spPr>
          <a:xfrm>
            <a:off x="3491880" y="2121273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线连接符 215">
            <a:extLst>
              <a:ext uri="{FF2B5EF4-FFF2-40B4-BE49-F238E27FC236}">
                <a16:creationId xmlns:a16="http://schemas.microsoft.com/office/drawing/2014/main" id="{36B802B5-E37D-D3FE-79B6-2F1AFDBA097D}"/>
              </a:ext>
            </a:extLst>
          </p:cNvPr>
          <p:cNvCxnSpPr>
            <a:cxnSpLocks/>
          </p:cNvCxnSpPr>
          <p:nvPr/>
        </p:nvCxnSpPr>
        <p:spPr>
          <a:xfrm>
            <a:off x="5436096" y="2087207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线箭头连接符 273">
            <a:extLst>
              <a:ext uri="{FF2B5EF4-FFF2-40B4-BE49-F238E27FC236}">
                <a16:creationId xmlns:a16="http://schemas.microsoft.com/office/drawing/2014/main" id="{A0F34538-AEAB-C01B-5E61-D15210ADF7AC}"/>
              </a:ext>
            </a:extLst>
          </p:cNvPr>
          <p:cNvCxnSpPr>
            <a:cxnSpLocks/>
          </p:cNvCxnSpPr>
          <p:nvPr/>
        </p:nvCxnSpPr>
        <p:spPr>
          <a:xfrm flipV="1">
            <a:off x="1934906" y="23983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5" name="组合 274">
            <a:extLst>
              <a:ext uri="{FF2B5EF4-FFF2-40B4-BE49-F238E27FC236}">
                <a16:creationId xmlns:a16="http://schemas.microsoft.com/office/drawing/2014/main" id="{FEE3463F-0236-D846-9DED-4AD5621E1965}"/>
              </a:ext>
            </a:extLst>
          </p:cNvPr>
          <p:cNvGrpSpPr/>
          <p:nvPr/>
        </p:nvGrpSpPr>
        <p:grpSpPr>
          <a:xfrm>
            <a:off x="1995003" y="2686598"/>
            <a:ext cx="75462" cy="435712"/>
            <a:chOff x="6178758" y="2957438"/>
            <a:chExt cx="75462" cy="435712"/>
          </a:xfrm>
        </p:grpSpPr>
        <p:sp>
          <p:nvSpPr>
            <p:cNvPr id="276" name="矩形 275">
              <a:extLst>
                <a:ext uri="{FF2B5EF4-FFF2-40B4-BE49-F238E27FC236}">
                  <a16:creationId xmlns:a16="http://schemas.microsoft.com/office/drawing/2014/main" id="{56B88837-6205-28AC-A02E-C560996CD25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7" name="矩形 276">
              <a:extLst>
                <a:ext uri="{FF2B5EF4-FFF2-40B4-BE49-F238E27FC236}">
                  <a16:creationId xmlns:a16="http://schemas.microsoft.com/office/drawing/2014/main" id="{91814FBC-8F4B-787B-650E-7B25537AB12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8" name="组合 277">
              <a:extLst>
                <a:ext uri="{FF2B5EF4-FFF2-40B4-BE49-F238E27FC236}">
                  <a16:creationId xmlns:a16="http://schemas.microsoft.com/office/drawing/2014/main" id="{DF184C95-20B0-B5CD-42E0-93F60C64238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279" name="矩形 278">
                <a:extLst>
                  <a:ext uri="{FF2B5EF4-FFF2-40B4-BE49-F238E27FC236}">
                    <a16:creationId xmlns:a16="http://schemas.microsoft.com/office/drawing/2014/main" id="{558E0847-5F16-959B-5CED-24A85C4656B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0" name="矩形 279">
                <a:extLst>
                  <a:ext uri="{FF2B5EF4-FFF2-40B4-BE49-F238E27FC236}">
                    <a16:creationId xmlns:a16="http://schemas.microsoft.com/office/drawing/2014/main" id="{7979EF87-7E1F-FB6B-5123-5E1C4C7E3CA6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281" name="直线箭头连接符 280">
            <a:extLst>
              <a:ext uri="{FF2B5EF4-FFF2-40B4-BE49-F238E27FC236}">
                <a16:creationId xmlns:a16="http://schemas.microsoft.com/office/drawing/2014/main" id="{49C21AEE-42A6-E21E-5C35-4C1A2ADB7DFE}"/>
              </a:ext>
            </a:extLst>
          </p:cNvPr>
          <p:cNvCxnSpPr>
            <a:cxnSpLocks/>
          </p:cNvCxnSpPr>
          <p:nvPr/>
        </p:nvCxnSpPr>
        <p:spPr>
          <a:xfrm flipV="1">
            <a:off x="1982811" y="334501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线箭头连接符 309">
            <a:extLst>
              <a:ext uri="{FF2B5EF4-FFF2-40B4-BE49-F238E27FC236}">
                <a16:creationId xmlns:a16="http://schemas.microsoft.com/office/drawing/2014/main" id="{F25FFA9F-E27B-3B8B-208A-4A98AD11AF67}"/>
              </a:ext>
            </a:extLst>
          </p:cNvPr>
          <p:cNvCxnSpPr>
            <a:cxnSpLocks/>
          </p:cNvCxnSpPr>
          <p:nvPr/>
        </p:nvCxnSpPr>
        <p:spPr>
          <a:xfrm flipV="1">
            <a:off x="2064635" y="4273398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5" name="组合 364">
            <a:extLst>
              <a:ext uri="{FF2B5EF4-FFF2-40B4-BE49-F238E27FC236}">
                <a16:creationId xmlns:a16="http://schemas.microsoft.com/office/drawing/2014/main" id="{F9ED384C-F44B-013C-5311-C59DD66A34CA}"/>
              </a:ext>
            </a:extLst>
          </p:cNvPr>
          <p:cNvGrpSpPr/>
          <p:nvPr/>
        </p:nvGrpSpPr>
        <p:grpSpPr>
          <a:xfrm>
            <a:off x="1189374" y="2221417"/>
            <a:ext cx="541212" cy="3130364"/>
            <a:chOff x="1189374" y="2221417"/>
            <a:chExt cx="541212" cy="3130364"/>
          </a:xfrm>
        </p:grpSpPr>
        <p:grpSp>
          <p:nvGrpSpPr>
            <p:cNvPr id="255" name="组合 254">
              <a:extLst>
                <a:ext uri="{FF2B5EF4-FFF2-40B4-BE49-F238E27FC236}">
                  <a16:creationId xmlns:a16="http://schemas.microsoft.com/office/drawing/2014/main" id="{B9E6A531-781C-503D-575F-AA2F5AE0CAAA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256" name="矩形 255">
                <a:extLst>
                  <a:ext uri="{FF2B5EF4-FFF2-40B4-BE49-F238E27FC236}">
                    <a16:creationId xmlns:a16="http://schemas.microsoft.com/office/drawing/2014/main" id="{423BC3B1-99E8-CB66-860B-DFF0380E6870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57" name="矩形 256">
                <a:extLst>
                  <a:ext uri="{FF2B5EF4-FFF2-40B4-BE49-F238E27FC236}">
                    <a16:creationId xmlns:a16="http://schemas.microsoft.com/office/drawing/2014/main" id="{038F5BBD-59D3-634D-DFFC-41E19BC98C01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93BD1423-916D-7EFF-F7C0-5E660E3BECD9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59" name="矩形 258">
                  <a:extLst>
                    <a:ext uri="{FF2B5EF4-FFF2-40B4-BE49-F238E27FC236}">
                      <a16:creationId xmlns:a16="http://schemas.microsoft.com/office/drawing/2014/main" id="{23AA5404-9FB1-D4A0-859A-B17025232821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0" name="矩形 259">
                  <a:extLst>
                    <a:ext uri="{FF2B5EF4-FFF2-40B4-BE49-F238E27FC236}">
                      <a16:creationId xmlns:a16="http://schemas.microsoft.com/office/drawing/2014/main" id="{3F1EA1DA-3D01-EB75-91BE-11E548D99658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16" name="组合 315">
              <a:extLst>
                <a:ext uri="{FF2B5EF4-FFF2-40B4-BE49-F238E27FC236}">
                  <a16:creationId xmlns:a16="http://schemas.microsoft.com/office/drawing/2014/main" id="{D9B82E21-BA2A-5868-8D80-233AF16F2A51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17" name="矩形 316">
                <a:extLst>
                  <a:ext uri="{FF2B5EF4-FFF2-40B4-BE49-F238E27FC236}">
                    <a16:creationId xmlns:a16="http://schemas.microsoft.com/office/drawing/2014/main" id="{0763F29E-2479-EA79-BAE7-974115F37E4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5BB0C3E1-12D5-E317-F6A6-55D6EA804F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19" name="矩形 318">
                  <a:extLst>
                    <a:ext uri="{FF2B5EF4-FFF2-40B4-BE49-F238E27FC236}">
                      <a16:creationId xmlns:a16="http://schemas.microsoft.com/office/drawing/2014/main" id="{D2D1037A-0252-9457-6081-0EF9B4449D6C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20" name="组合 319">
                  <a:extLst>
                    <a:ext uri="{FF2B5EF4-FFF2-40B4-BE49-F238E27FC236}">
                      <a16:creationId xmlns:a16="http://schemas.microsoft.com/office/drawing/2014/main" id="{75FE0AEA-B682-9445-4729-7DC386C2CF0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21" name="矩形 320">
                    <a:extLst>
                      <a:ext uri="{FF2B5EF4-FFF2-40B4-BE49-F238E27FC236}">
                        <a16:creationId xmlns:a16="http://schemas.microsoft.com/office/drawing/2014/main" id="{A60CF4A5-37F5-5562-D06E-378E905AEC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22" name="矩形 321">
                    <a:extLst>
                      <a:ext uri="{FF2B5EF4-FFF2-40B4-BE49-F238E27FC236}">
                        <a16:creationId xmlns:a16="http://schemas.microsoft.com/office/drawing/2014/main" id="{90953E25-9FA7-655D-B93A-8A0C21A34794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32" name="组合 331">
              <a:extLst>
                <a:ext uri="{FF2B5EF4-FFF2-40B4-BE49-F238E27FC236}">
                  <a16:creationId xmlns:a16="http://schemas.microsoft.com/office/drawing/2014/main" id="{49BFC6BA-677A-2983-52FE-E5D869807537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27" name="矩形 326">
                <a:extLst>
                  <a:ext uri="{FF2B5EF4-FFF2-40B4-BE49-F238E27FC236}">
                    <a16:creationId xmlns:a16="http://schemas.microsoft.com/office/drawing/2014/main" id="{3F018900-9C96-E352-BED0-F03B2F3962E1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8" name="矩形 327">
                <a:extLst>
                  <a:ext uri="{FF2B5EF4-FFF2-40B4-BE49-F238E27FC236}">
                    <a16:creationId xmlns:a16="http://schemas.microsoft.com/office/drawing/2014/main" id="{D367C0A9-8D16-D2AE-7F90-9719656E3424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29" name="组合 328">
                <a:extLst>
                  <a:ext uri="{FF2B5EF4-FFF2-40B4-BE49-F238E27FC236}">
                    <a16:creationId xmlns:a16="http://schemas.microsoft.com/office/drawing/2014/main" id="{516ED7E4-8AFE-1FD7-693E-709E9CB9091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30" name="矩形 329">
                  <a:extLst>
                    <a:ext uri="{FF2B5EF4-FFF2-40B4-BE49-F238E27FC236}">
                      <a16:creationId xmlns:a16="http://schemas.microsoft.com/office/drawing/2014/main" id="{12CC41E6-5C4D-17FA-4456-406042CDA0FA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ABC9432E-28DE-6C0A-53B3-7C187F415E4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39" name="组合 338">
              <a:extLst>
                <a:ext uri="{FF2B5EF4-FFF2-40B4-BE49-F238E27FC236}">
                  <a16:creationId xmlns:a16="http://schemas.microsoft.com/office/drawing/2014/main" id="{ACA8AF71-5CB7-DA8F-41AF-FD3CF6ABD254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33" name="矩形 332">
                <a:extLst>
                  <a:ext uri="{FF2B5EF4-FFF2-40B4-BE49-F238E27FC236}">
                    <a16:creationId xmlns:a16="http://schemas.microsoft.com/office/drawing/2014/main" id="{86F81836-4595-E48D-0C6D-CC2A9860773F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34" name="组合 333">
                <a:extLst>
                  <a:ext uri="{FF2B5EF4-FFF2-40B4-BE49-F238E27FC236}">
                    <a16:creationId xmlns:a16="http://schemas.microsoft.com/office/drawing/2014/main" id="{34ADB1BA-09CF-B025-FBC8-6ED611B50B2F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35" name="矩形 334">
                  <a:extLst>
                    <a:ext uri="{FF2B5EF4-FFF2-40B4-BE49-F238E27FC236}">
                      <a16:creationId xmlns:a16="http://schemas.microsoft.com/office/drawing/2014/main" id="{07D3AFB6-7D04-0E5B-F5E4-76893E3BD777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36" name="组合 335">
                  <a:extLst>
                    <a:ext uri="{FF2B5EF4-FFF2-40B4-BE49-F238E27FC236}">
                      <a16:creationId xmlns:a16="http://schemas.microsoft.com/office/drawing/2014/main" id="{6D813EB1-7FBD-E7B0-D7FB-510F979E1BD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37" name="矩形 336">
                    <a:extLst>
                      <a:ext uri="{FF2B5EF4-FFF2-40B4-BE49-F238E27FC236}">
                        <a16:creationId xmlns:a16="http://schemas.microsoft.com/office/drawing/2014/main" id="{F827D0CD-97D2-FCEA-B0E2-8E0C674C9087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38" name="矩形 337">
                    <a:extLst>
                      <a:ext uri="{FF2B5EF4-FFF2-40B4-BE49-F238E27FC236}">
                        <a16:creationId xmlns:a16="http://schemas.microsoft.com/office/drawing/2014/main" id="{61A68126-B72E-7028-E661-4F6312459BEC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40" name="组合 339">
            <a:extLst>
              <a:ext uri="{FF2B5EF4-FFF2-40B4-BE49-F238E27FC236}">
                <a16:creationId xmlns:a16="http://schemas.microsoft.com/office/drawing/2014/main" id="{234A7BC3-8059-6B6B-8EB4-477628222438}"/>
              </a:ext>
            </a:extLst>
          </p:cNvPr>
          <p:cNvGrpSpPr/>
          <p:nvPr/>
        </p:nvGrpSpPr>
        <p:grpSpPr>
          <a:xfrm>
            <a:off x="2008199" y="3611793"/>
            <a:ext cx="77019" cy="433548"/>
            <a:chOff x="3790969" y="4956973"/>
            <a:chExt cx="77019" cy="433548"/>
          </a:xfrm>
        </p:grpSpPr>
        <p:sp>
          <p:nvSpPr>
            <p:cNvPr id="341" name="矩形 340">
              <a:extLst>
                <a:ext uri="{FF2B5EF4-FFF2-40B4-BE49-F238E27FC236}">
                  <a16:creationId xmlns:a16="http://schemas.microsoft.com/office/drawing/2014/main" id="{16DABECE-4F97-16D6-D53D-F2A0A7B172B2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2" name="矩形 341">
              <a:extLst>
                <a:ext uri="{FF2B5EF4-FFF2-40B4-BE49-F238E27FC236}">
                  <a16:creationId xmlns:a16="http://schemas.microsoft.com/office/drawing/2014/main" id="{7473B129-FE77-3A6C-6283-D818CB1C6024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3" name="组合 342">
              <a:extLst>
                <a:ext uri="{FF2B5EF4-FFF2-40B4-BE49-F238E27FC236}">
                  <a16:creationId xmlns:a16="http://schemas.microsoft.com/office/drawing/2014/main" id="{F1B5DABC-8A59-BECD-E054-FA6DDC81EA7A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344" name="矩形 343">
                <a:extLst>
                  <a:ext uri="{FF2B5EF4-FFF2-40B4-BE49-F238E27FC236}">
                    <a16:creationId xmlns:a16="http://schemas.microsoft.com/office/drawing/2014/main" id="{1CB16BD9-755D-AFF8-28A1-5DE1CA17B83D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5" name="矩形 344">
                <a:extLst>
                  <a:ext uri="{FF2B5EF4-FFF2-40B4-BE49-F238E27FC236}">
                    <a16:creationId xmlns:a16="http://schemas.microsoft.com/office/drawing/2014/main" id="{F4ACF48D-7F25-CD10-5456-7343B6DD780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46" name="组合 345">
            <a:extLst>
              <a:ext uri="{FF2B5EF4-FFF2-40B4-BE49-F238E27FC236}">
                <a16:creationId xmlns:a16="http://schemas.microsoft.com/office/drawing/2014/main" id="{AC0C735E-6A43-D20C-94DC-EAF3673196A6}"/>
              </a:ext>
            </a:extLst>
          </p:cNvPr>
          <p:cNvGrpSpPr/>
          <p:nvPr/>
        </p:nvGrpSpPr>
        <p:grpSpPr>
          <a:xfrm>
            <a:off x="2052776" y="4540856"/>
            <a:ext cx="77957" cy="443335"/>
            <a:chOff x="6653438" y="4820100"/>
            <a:chExt cx="77957" cy="443335"/>
          </a:xfrm>
        </p:grpSpPr>
        <p:sp>
          <p:nvSpPr>
            <p:cNvPr id="347" name="矩形 346">
              <a:extLst>
                <a:ext uri="{FF2B5EF4-FFF2-40B4-BE49-F238E27FC236}">
                  <a16:creationId xmlns:a16="http://schemas.microsoft.com/office/drawing/2014/main" id="{10F22528-2358-C2B6-8161-2419A0E4A613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8" name="组合 347">
              <a:extLst>
                <a:ext uri="{FF2B5EF4-FFF2-40B4-BE49-F238E27FC236}">
                  <a16:creationId xmlns:a16="http://schemas.microsoft.com/office/drawing/2014/main" id="{2A4D6D68-0D35-28F1-C305-8476CB71CC3E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349" name="矩形 348">
                <a:extLst>
                  <a:ext uri="{FF2B5EF4-FFF2-40B4-BE49-F238E27FC236}">
                    <a16:creationId xmlns:a16="http://schemas.microsoft.com/office/drawing/2014/main" id="{440BC6CF-A0D2-7849-037C-ABE1A81137F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50" name="组合 349">
                <a:extLst>
                  <a:ext uri="{FF2B5EF4-FFF2-40B4-BE49-F238E27FC236}">
                    <a16:creationId xmlns:a16="http://schemas.microsoft.com/office/drawing/2014/main" id="{84D44A95-010A-285B-C4C8-6FD7F39BD06F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351" name="矩形 350">
                  <a:extLst>
                    <a:ext uri="{FF2B5EF4-FFF2-40B4-BE49-F238E27FC236}">
                      <a16:creationId xmlns:a16="http://schemas.microsoft.com/office/drawing/2014/main" id="{6BC3BF1B-AA1A-D8E3-E8C3-43D66BEE13FB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52" name="矩形 351">
                  <a:extLst>
                    <a:ext uri="{FF2B5EF4-FFF2-40B4-BE49-F238E27FC236}">
                      <a16:creationId xmlns:a16="http://schemas.microsoft.com/office/drawing/2014/main" id="{8452201A-A345-1DDB-AE7B-C0F8DC8624E8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353" name="直线箭头连接符 352">
            <a:extLst>
              <a:ext uri="{FF2B5EF4-FFF2-40B4-BE49-F238E27FC236}">
                <a16:creationId xmlns:a16="http://schemas.microsoft.com/office/drawing/2014/main" id="{394E1084-A49B-64D1-0CD7-E229C497EBE8}"/>
              </a:ext>
            </a:extLst>
          </p:cNvPr>
          <p:cNvCxnSpPr>
            <a:cxnSpLocks/>
          </p:cNvCxnSpPr>
          <p:nvPr/>
        </p:nvCxnSpPr>
        <p:spPr>
          <a:xfrm>
            <a:off x="2189024" y="2404807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6" name="组合 355">
            <a:extLst>
              <a:ext uri="{FF2B5EF4-FFF2-40B4-BE49-F238E27FC236}">
                <a16:creationId xmlns:a16="http://schemas.microsoft.com/office/drawing/2014/main" id="{9DBFEAA3-62C5-8545-FF6B-25521696F9D0}"/>
              </a:ext>
            </a:extLst>
          </p:cNvPr>
          <p:cNvGrpSpPr/>
          <p:nvPr/>
        </p:nvGrpSpPr>
        <p:grpSpPr>
          <a:xfrm>
            <a:off x="2201880" y="2669304"/>
            <a:ext cx="76479" cy="454041"/>
            <a:chOff x="6806464" y="2030697"/>
            <a:chExt cx="76479" cy="454041"/>
          </a:xfrm>
        </p:grpSpPr>
        <p:sp>
          <p:nvSpPr>
            <p:cNvPr id="357" name="矩形 356">
              <a:extLst>
                <a:ext uri="{FF2B5EF4-FFF2-40B4-BE49-F238E27FC236}">
                  <a16:creationId xmlns:a16="http://schemas.microsoft.com/office/drawing/2014/main" id="{B9B1EAB9-3A7E-B5DE-EA16-6747F21851A5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8" name="组合 357">
              <a:extLst>
                <a:ext uri="{FF2B5EF4-FFF2-40B4-BE49-F238E27FC236}">
                  <a16:creationId xmlns:a16="http://schemas.microsoft.com/office/drawing/2014/main" id="{732768E4-47C1-45AE-8736-DE06DC2D78C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359" name="矩形 358">
                <a:extLst>
                  <a:ext uri="{FF2B5EF4-FFF2-40B4-BE49-F238E27FC236}">
                    <a16:creationId xmlns:a16="http://schemas.microsoft.com/office/drawing/2014/main" id="{C0F76940-513B-0843-1B75-C4311989836C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60" name="组合 359">
                <a:extLst>
                  <a:ext uri="{FF2B5EF4-FFF2-40B4-BE49-F238E27FC236}">
                    <a16:creationId xmlns:a16="http://schemas.microsoft.com/office/drawing/2014/main" id="{0E16E424-3DDF-23DF-3182-0D9BC525FE60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361" name="矩形 360">
                  <a:extLst>
                    <a:ext uri="{FF2B5EF4-FFF2-40B4-BE49-F238E27FC236}">
                      <a16:creationId xmlns:a16="http://schemas.microsoft.com/office/drawing/2014/main" id="{4AEBCB6C-C79F-D73A-BF62-C92F5DC3AC6E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62" name="矩形 361">
                  <a:extLst>
                    <a:ext uri="{FF2B5EF4-FFF2-40B4-BE49-F238E27FC236}">
                      <a16:creationId xmlns:a16="http://schemas.microsoft.com/office/drawing/2014/main" id="{64B30E5E-CF4F-4C7E-67FF-02BA1CE33B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sp>
        <p:nvSpPr>
          <p:cNvPr id="364" name="矩形 363">
            <a:extLst>
              <a:ext uri="{FF2B5EF4-FFF2-40B4-BE49-F238E27FC236}">
                <a16:creationId xmlns:a16="http://schemas.microsoft.com/office/drawing/2014/main" id="{149F6D4E-006D-056A-DD0C-3545333BDCC1}"/>
              </a:ext>
            </a:extLst>
          </p:cNvPr>
          <p:cNvSpPr/>
          <p:nvPr/>
        </p:nvSpPr>
        <p:spPr>
          <a:xfrm>
            <a:off x="2665889" y="2174521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66" name="组合 365">
            <a:extLst>
              <a:ext uri="{FF2B5EF4-FFF2-40B4-BE49-F238E27FC236}">
                <a16:creationId xmlns:a16="http://schemas.microsoft.com/office/drawing/2014/main" id="{7FCECB06-3A20-07A4-D616-0E4B41725260}"/>
              </a:ext>
            </a:extLst>
          </p:cNvPr>
          <p:cNvGrpSpPr/>
          <p:nvPr/>
        </p:nvGrpSpPr>
        <p:grpSpPr>
          <a:xfrm>
            <a:off x="2713794" y="2225397"/>
            <a:ext cx="541212" cy="3130364"/>
            <a:chOff x="1189374" y="2221417"/>
            <a:chExt cx="541212" cy="3130364"/>
          </a:xfrm>
        </p:grpSpPr>
        <p:grpSp>
          <p:nvGrpSpPr>
            <p:cNvPr id="367" name="组合 366">
              <a:extLst>
                <a:ext uri="{FF2B5EF4-FFF2-40B4-BE49-F238E27FC236}">
                  <a16:creationId xmlns:a16="http://schemas.microsoft.com/office/drawing/2014/main" id="{7E398808-5F20-6B72-3D38-5EFF8043ACBD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388" name="矩形 387">
                <a:extLst>
                  <a:ext uri="{FF2B5EF4-FFF2-40B4-BE49-F238E27FC236}">
                    <a16:creationId xmlns:a16="http://schemas.microsoft.com/office/drawing/2014/main" id="{EFCAD7D2-7041-A724-EEBE-F7F7D8E1BD5F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89" name="矩形 388">
                <a:extLst>
                  <a:ext uri="{FF2B5EF4-FFF2-40B4-BE49-F238E27FC236}">
                    <a16:creationId xmlns:a16="http://schemas.microsoft.com/office/drawing/2014/main" id="{DB844BFB-1F9E-73BE-63E5-F540DBF5F40A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90" name="组合 389">
                <a:extLst>
                  <a:ext uri="{FF2B5EF4-FFF2-40B4-BE49-F238E27FC236}">
                    <a16:creationId xmlns:a16="http://schemas.microsoft.com/office/drawing/2014/main" id="{DB2409AF-D207-E8B4-720E-B488B44E7391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391" name="矩形 390">
                  <a:extLst>
                    <a:ext uri="{FF2B5EF4-FFF2-40B4-BE49-F238E27FC236}">
                      <a16:creationId xmlns:a16="http://schemas.microsoft.com/office/drawing/2014/main" id="{3F90B416-DEE0-C954-1BFB-7C33C2B91957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92" name="矩形 391">
                  <a:extLst>
                    <a:ext uri="{FF2B5EF4-FFF2-40B4-BE49-F238E27FC236}">
                      <a16:creationId xmlns:a16="http://schemas.microsoft.com/office/drawing/2014/main" id="{39B413EB-32D8-05F5-4FCF-56C2E22BAFA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68" name="组合 367">
              <a:extLst>
                <a:ext uri="{FF2B5EF4-FFF2-40B4-BE49-F238E27FC236}">
                  <a16:creationId xmlns:a16="http://schemas.microsoft.com/office/drawing/2014/main" id="{8A34219B-1BF2-0A34-CA60-5CE6CBF57CE9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82" name="矩形 381">
                <a:extLst>
                  <a:ext uri="{FF2B5EF4-FFF2-40B4-BE49-F238E27FC236}">
                    <a16:creationId xmlns:a16="http://schemas.microsoft.com/office/drawing/2014/main" id="{5C25E80C-33DA-43F7-915E-6900C26F367E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83" name="组合 382">
                <a:extLst>
                  <a:ext uri="{FF2B5EF4-FFF2-40B4-BE49-F238E27FC236}">
                    <a16:creationId xmlns:a16="http://schemas.microsoft.com/office/drawing/2014/main" id="{D90D953C-6468-DA08-D480-B4554DFAD86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84" name="矩形 383">
                  <a:extLst>
                    <a:ext uri="{FF2B5EF4-FFF2-40B4-BE49-F238E27FC236}">
                      <a16:creationId xmlns:a16="http://schemas.microsoft.com/office/drawing/2014/main" id="{994A94F0-010D-8536-1691-422AC7295A5A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85" name="组合 384">
                  <a:extLst>
                    <a:ext uri="{FF2B5EF4-FFF2-40B4-BE49-F238E27FC236}">
                      <a16:creationId xmlns:a16="http://schemas.microsoft.com/office/drawing/2014/main" id="{CC460ECA-65CB-5155-BB35-E392532B2DE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86" name="矩形 385">
                    <a:extLst>
                      <a:ext uri="{FF2B5EF4-FFF2-40B4-BE49-F238E27FC236}">
                        <a16:creationId xmlns:a16="http://schemas.microsoft.com/office/drawing/2014/main" id="{823B7C98-6029-A037-15DC-162B0AFE4009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87" name="矩形 386">
                    <a:extLst>
                      <a:ext uri="{FF2B5EF4-FFF2-40B4-BE49-F238E27FC236}">
                        <a16:creationId xmlns:a16="http://schemas.microsoft.com/office/drawing/2014/main" id="{688BD436-5DB4-0FF9-07FA-9181C0F5982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69" name="组合 368">
              <a:extLst>
                <a:ext uri="{FF2B5EF4-FFF2-40B4-BE49-F238E27FC236}">
                  <a16:creationId xmlns:a16="http://schemas.microsoft.com/office/drawing/2014/main" id="{C5C5EC23-6D18-E912-C756-1EA0882689EA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77" name="矩形 376">
                <a:extLst>
                  <a:ext uri="{FF2B5EF4-FFF2-40B4-BE49-F238E27FC236}">
                    <a16:creationId xmlns:a16="http://schemas.microsoft.com/office/drawing/2014/main" id="{C47988CD-8386-5315-861A-54070A94A8DC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8" name="矩形 377">
                <a:extLst>
                  <a:ext uri="{FF2B5EF4-FFF2-40B4-BE49-F238E27FC236}">
                    <a16:creationId xmlns:a16="http://schemas.microsoft.com/office/drawing/2014/main" id="{1BCAED4A-8006-7156-91FA-1B1F8E8EB9B9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9" name="组合 378">
                <a:extLst>
                  <a:ext uri="{FF2B5EF4-FFF2-40B4-BE49-F238E27FC236}">
                    <a16:creationId xmlns:a16="http://schemas.microsoft.com/office/drawing/2014/main" id="{1B9AEC60-5F79-1935-CAC0-94D79246C13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80" name="矩形 379">
                  <a:extLst>
                    <a:ext uri="{FF2B5EF4-FFF2-40B4-BE49-F238E27FC236}">
                      <a16:creationId xmlns:a16="http://schemas.microsoft.com/office/drawing/2014/main" id="{3DF08618-9F48-1DDD-3109-4B218579E82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81" name="矩形 380">
                  <a:extLst>
                    <a:ext uri="{FF2B5EF4-FFF2-40B4-BE49-F238E27FC236}">
                      <a16:creationId xmlns:a16="http://schemas.microsoft.com/office/drawing/2014/main" id="{9E82DCE2-6C91-8460-A8E6-380CC0102D1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70" name="组合 369">
              <a:extLst>
                <a:ext uri="{FF2B5EF4-FFF2-40B4-BE49-F238E27FC236}">
                  <a16:creationId xmlns:a16="http://schemas.microsoft.com/office/drawing/2014/main" id="{188FD8DA-498E-692B-E3A4-67F5C4699C81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71" name="矩形 370">
                <a:extLst>
                  <a:ext uri="{FF2B5EF4-FFF2-40B4-BE49-F238E27FC236}">
                    <a16:creationId xmlns:a16="http://schemas.microsoft.com/office/drawing/2014/main" id="{43645570-5DD6-2384-4644-5697B8072433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2" name="组合 371">
                <a:extLst>
                  <a:ext uri="{FF2B5EF4-FFF2-40B4-BE49-F238E27FC236}">
                    <a16:creationId xmlns:a16="http://schemas.microsoft.com/office/drawing/2014/main" id="{D64EDD4C-C228-3D7C-6811-BEFD2FF5E454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73" name="矩形 372">
                  <a:extLst>
                    <a:ext uri="{FF2B5EF4-FFF2-40B4-BE49-F238E27FC236}">
                      <a16:creationId xmlns:a16="http://schemas.microsoft.com/office/drawing/2014/main" id="{E7B27FA1-3244-E68C-06E5-36BD18C0F615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74" name="组合 373">
                  <a:extLst>
                    <a:ext uri="{FF2B5EF4-FFF2-40B4-BE49-F238E27FC236}">
                      <a16:creationId xmlns:a16="http://schemas.microsoft.com/office/drawing/2014/main" id="{A3E16637-507A-2069-08C6-5221B25F9A1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75" name="矩形 374">
                    <a:extLst>
                      <a:ext uri="{FF2B5EF4-FFF2-40B4-BE49-F238E27FC236}">
                        <a16:creationId xmlns:a16="http://schemas.microsoft.com/office/drawing/2014/main" id="{DA26806D-9D94-75E1-1EEE-75507E5B94F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76" name="矩形 375">
                    <a:extLst>
                      <a:ext uri="{FF2B5EF4-FFF2-40B4-BE49-F238E27FC236}">
                        <a16:creationId xmlns:a16="http://schemas.microsoft.com/office/drawing/2014/main" id="{1A5FA508-F19B-D25F-EB60-30658D14E7C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93" name="组合 392">
            <a:extLst>
              <a:ext uri="{FF2B5EF4-FFF2-40B4-BE49-F238E27FC236}">
                <a16:creationId xmlns:a16="http://schemas.microsoft.com/office/drawing/2014/main" id="{74A376C2-F10E-B686-45CC-E665D5C6CFB4}"/>
              </a:ext>
            </a:extLst>
          </p:cNvPr>
          <p:cNvGrpSpPr/>
          <p:nvPr/>
        </p:nvGrpSpPr>
        <p:grpSpPr>
          <a:xfrm>
            <a:off x="2727636" y="2249333"/>
            <a:ext cx="75462" cy="435712"/>
            <a:chOff x="6178758" y="2957438"/>
            <a:chExt cx="75462" cy="435712"/>
          </a:xfrm>
        </p:grpSpPr>
        <p:sp>
          <p:nvSpPr>
            <p:cNvPr id="394" name="矩形 393">
              <a:extLst>
                <a:ext uri="{FF2B5EF4-FFF2-40B4-BE49-F238E27FC236}">
                  <a16:creationId xmlns:a16="http://schemas.microsoft.com/office/drawing/2014/main" id="{FC347478-E568-4536-8ADF-4917A0515567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5" name="矩形 394">
              <a:extLst>
                <a:ext uri="{FF2B5EF4-FFF2-40B4-BE49-F238E27FC236}">
                  <a16:creationId xmlns:a16="http://schemas.microsoft.com/office/drawing/2014/main" id="{B1F7BCAD-D28A-56CB-4F30-8E9DB3C02FCC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96" name="组合 395">
              <a:extLst>
                <a:ext uri="{FF2B5EF4-FFF2-40B4-BE49-F238E27FC236}">
                  <a16:creationId xmlns:a16="http://schemas.microsoft.com/office/drawing/2014/main" id="{2F073951-4A7E-F3D3-88D6-AF54BF9D899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397" name="矩形 396">
                <a:extLst>
                  <a:ext uri="{FF2B5EF4-FFF2-40B4-BE49-F238E27FC236}">
                    <a16:creationId xmlns:a16="http://schemas.microsoft.com/office/drawing/2014/main" id="{CA052AC2-D06A-CADA-7A88-1A20F2972E6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8" name="矩形 397">
                <a:extLst>
                  <a:ext uri="{FF2B5EF4-FFF2-40B4-BE49-F238E27FC236}">
                    <a16:creationId xmlns:a16="http://schemas.microsoft.com/office/drawing/2014/main" id="{C8B1739E-C375-7DF9-CE38-C39ADD378C9D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99" name="组合 398">
            <a:extLst>
              <a:ext uri="{FF2B5EF4-FFF2-40B4-BE49-F238E27FC236}">
                <a16:creationId xmlns:a16="http://schemas.microsoft.com/office/drawing/2014/main" id="{0568B813-A184-3189-8F41-0C3F311ECD43}"/>
              </a:ext>
            </a:extLst>
          </p:cNvPr>
          <p:cNvGrpSpPr/>
          <p:nvPr/>
        </p:nvGrpSpPr>
        <p:grpSpPr>
          <a:xfrm>
            <a:off x="3199283" y="4898108"/>
            <a:ext cx="76479" cy="454041"/>
            <a:chOff x="6806464" y="2030697"/>
            <a:chExt cx="76479" cy="454041"/>
          </a:xfrm>
        </p:grpSpPr>
        <p:sp>
          <p:nvSpPr>
            <p:cNvPr id="400" name="矩形 399">
              <a:extLst>
                <a:ext uri="{FF2B5EF4-FFF2-40B4-BE49-F238E27FC236}">
                  <a16:creationId xmlns:a16="http://schemas.microsoft.com/office/drawing/2014/main" id="{D872477F-5F01-D5AA-6FE7-4D2D9FE6E412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1" name="组合 400">
              <a:extLst>
                <a:ext uri="{FF2B5EF4-FFF2-40B4-BE49-F238E27FC236}">
                  <a16:creationId xmlns:a16="http://schemas.microsoft.com/office/drawing/2014/main" id="{76F2491E-0C87-DEAB-29E5-6B4332B80FDA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02" name="矩形 401">
                <a:extLst>
                  <a:ext uri="{FF2B5EF4-FFF2-40B4-BE49-F238E27FC236}">
                    <a16:creationId xmlns:a16="http://schemas.microsoft.com/office/drawing/2014/main" id="{B2871185-B4C8-810E-20B2-5ACC8C67A027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03" name="组合 402">
                <a:extLst>
                  <a:ext uri="{FF2B5EF4-FFF2-40B4-BE49-F238E27FC236}">
                    <a16:creationId xmlns:a16="http://schemas.microsoft.com/office/drawing/2014/main" id="{633B7E07-F3F5-AF98-60B8-659D992A3FB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04" name="矩形 403">
                  <a:extLst>
                    <a:ext uri="{FF2B5EF4-FFF2-40B4-BE49-F238E27FC236}">
                      <a16:creationId xmlns:a16="http://schemas.microsoft.com/office/drawing/2014/main" id="{6D45D682-CC72-5EC4-BA82-635A81592E50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05" name="矩形 404">
                  <a:extLst>
                    <a:ext uri="{FF2B5EF4-FFF2-40B4-BE49-F238E27FC236}">
                      <a16:creationId xmlns:a16="http://schemas.microsoft.com/office/drawing/2014/main" id="{31690933-08A1-36F0-FC57-C0890E05D371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06" name="组合 405">
            <a:extLst>
              <a:ext uri="{FF2B5EF4-FFF2-40B4-BE49-F238E27FC236}">
                <a16:creationId xmlns:a16="http://schemas.microsoft.com/office/drawing/2014/main" id="{A9B96DDA-8B65-8872-E0E8-59E4934870C4}"/>
              </a:ext>
            </a:extLst>
          </p:cNvPr>
          <p:cNvGrpSpPr/>
          <p:nvPr/>
        </p:nvGrpSpPr>
        <p:grpSpPr>
          <a:xfrm>
            <a:off x="2872710" y="3003694"/>
            <a:ext cx="77019" cy="433548"/>
            <a:chOff x="3790969" y="4956973"/>
            <a:chExt cx="77019" cy="433548"/>
          </a:xfrm>
        </p:grpSpPr>
        <p:sp>
          <p:nvSpPr>
            <p:cNvPr id="407" name="矩形 406">
              <a:extLst>
                <a:ext uri="{FF2B5EF4-FFF2-40B4-BE49-F238E27FC236}">
                  <a16:creationId xmlns:a16="http://schemas.microsoft.com/office/drawing/2014/main" id="{F23E7CED-F675-EBBC-8A9D-E236CF36ED4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8" name="矩形 407">
              <a:extLst>
                <a:ext uri="{FF2B5EF4-FFF2-40B4-BE49-F238E27FC236}">
                  <a16:creationId xmlns:a16="http://schemas.microsoft.com/office/drawing/2014/main" id="{211C54BF-141A-2FE3-9949-800F75C5DBD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9" name="组合 408">
              <a:extLst>
                <a:ext uri="{FF2B5EF4-FFF2-40B4-BE49-F238E27FC236}">
                  <a16:creationId xmlns:a16="http://schemas.microsoft.com/office/drawing/2014/main" id="{270E5C9E-4228-F7C3-8F59-D7E631A15B1B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10" name="矩形 409">
                <a:extLst>
                  <a:ext uri="{FF2B5EF4-FFF2-40B4-BE49-F238E27FC236}">
                    <a16:creationId xmlns:a16="http://schemas.microsoft.com/office/drawing/2014/main" id="{657B80F8-FD3F-1E7F-4D64-DA8962FDC7F7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1" name="矩形 410">
                <a:extLst>
                  <a:ext uri="{FF2B5EF4-FFF2-40B4-BE49-F238E27FC236}">
                    <a16:creationId xmlns:a16="http://schemas.microsoft.com/office/drawing/2014/main" id="{0498A9C8-4FBB-DEDE-AD41-0F2DEC711BD4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12" name="组合 411">
            <a:extLst>
              <a:ext uri="{FF2B5EF4-FFF2-40B4-BE49-F238E27FC236}">
                <a16:creationId xmlns:a16="http://schemas.microsoft.com/office/drawing/2014/main" id="{79EAB815-6EF1-E160-BF72-4DC5748D1EDF}"/>
              </a:ext>
            </a:extLst>
          </p:cNvPr>
          <p:cNvGrpSpPr/>
          <p:nvPr/>
        </p:nvGrpSpPr>
        <p:grpSpPr>
          <a:xfrm>
            <a:off x="3065837" y="4056624"/>
            <a:ext cx="77957" cy="443335"/>
            <a:chOff x="6653438" y="4820100"/>
            <a:chExt cx="77957" cy="443335"/>
          </a:xfrm>
        </p:grpSpPr>
        <p:sp>
          <p:nvSpPr>
            <p:cNvPr id="413" name="矩形 412">
              <a:extLst>
                <a:ext uri="{FF2B5EF4-FFF2-40B4-BE49-F238E27FC236}">
                  <a16:creationId xmlns:a16="http://schemas.microsoft.com/office/drawing/2014/main" id="{1BF1CE2C-D000-888F-DFDD-FCD7FB4602EC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14" name="组合 413">
              <a:extLst>
                <a:ext uri="{FF2B5EF4-FFF2-40B4-BE49-F238E27FC236}">
                  <a16:creationId xmlns:a16="http://schemas.microsoft.com/office/drawing/2014/main" id="{24D5AB58-9348-55B5-62A1-7FC6100D4D6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15" name="矩形 414">
                <a:extLst>
                  <a:ext uri="{FF2B5EF4-FFF2-40B4-BE49-F238E27FC236}">
                    <a16:creationId xmlns:a16="http://schemas.microsoft.com/office/drawing/2014/main" id="{D21DCD9D-5578-3F47-C20F-73AD57A4702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16" name="组合 415">
                <a:extLst>
                  <a:ext uri="{FF2B5EF4-FFF2-40B4-BE49-F238E27FC236}">
                    <a16:creationId xmlns:a16="http://schemas.microsoft.com/office/drawing/2014/main" id="{8D45F2D8-4337-ADA7-A5D9-D99057E2395D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17" name="矩形 416">
                  <a:extLst>
                    <a:ext uri="{FF2B5EF4-FFF2-40B4-BE49-F238E27FC236}">
                      <a16:creationId xmlns:a16="http://schemas.microsoft.com/office/drawing/2014/main" id="{D2C04909-4576-29A2-BEAF-DCF120FC5707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18" name="矩形 417">
                  <a:extLst>
                    <a:ext uri="{FF2B5EF4-FFF2-40B4-BE49-F238E27FC236}">
                      <a16:creationId xmlns:a16="http://schemas.microsoft.com/office/drawing/2014/main" id="{E86D95D8-1554-0150-6E76-53F12DC3327A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19" name="直线箭头连接符 418">
            <a:extLst>
              <a:ext uri="{FF2B5EF4-FFF2-40B4-BE49-F238E27FC236}">
                <a16:creationId xmlns:a16="http://schemas.microsoft.com/office/drawing/2014/main" id="{CA4F5BCC-0050-6DEF-968C-584287AF8CD1}"/>
              </a:ext>
            </a:extLst>
          </p:cNvPr>
          <p:cNvCxnSpPr>
            <a:cxnSpLocks/>
          </p:cNvCxnSpPr>
          <p:nvPr/>
        </p:nvCxnSpPr>
        <p:spPr>
          <a:xfrm flipV="1">
            <a:off x="3692602" y="239446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0" name="组合 419">
            <a:extLst>
              <a:ext uri="{FF2B5EF4-FFF2-40B4-BE49-F238E27FC236}">
                <a16:creationId xmlns:a16="http://schemas.microsoft.com/office/drawing/2014/main" id="{506D80DB-DF8C-D5CA-701A-2BA086EAECD1}"/>
              </a:ext>
            </a:extLst>
          </p:cNvPr>
          <p:cNvGrpSpPr/>
          <p:nvPr/>
        </p:nvGrpSpPr>
        <p:grpSpPr>
          <a:xfrm>
            <a:off x="3718176" y="2651224"/>
            <a:ext cx="77019" cy="433548"/>
            <a:chOff x="3790969" y="4956973"/>
            <a:chExt cx="77019" cy="433548"/>
          </a:xfrm>
        </p:grpSpPr>
        <p:sp>
          <p:nvSpPr>
            <p:cNvPr id="421" name="矩形 420">
              <a:extLst>
                <a:ext uri="{FF2B5EF4-FFF2-40B4-BE49-F238E27FC236}">
                  <a16:creationId xmlns:a16="http://schemas.microsoft.com/office/drawing/2014/main" id="{525DB0E5-7106-4574-1627-2D6C0F91A9F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2" name="矩形 421">
              <a:extLst>
                <a:ext uri="{FF2B5EF4-FFF2-40B4-BE49-F238E27FC236}">
                  <a16:creationId xmlns:a16="http://schemas.microsoft.com/office/drawing/2014/main" id="{6B6B9744-DD0D-8EE1-414E-77EC5002C2FD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3" name="组合 422">
              <a:extLst>
                <a:ext uri="{FF2B5EF4-FFF2-40B4-BE49-F238E27FC236}">
                  <a16:creationId xmlns:a16="http://schemas.microsoft.com/office/drawing/2014/main" id="{569EAB58-23A6-F3D3-2DE8-2EB620511C0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24" name="矩形 423">
                <a:extLst>
                  <a:ext uri="{FF2B5EF4-FFF2-40B4-BE49-F238E27FC236}">
                    <a16:creationId xmlns:a16="http://schemas.microsoft.com/office/drawing/2014/main" id="{599AEBD3-1B02-3A1A-94A0-06E7494F5704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5" name="矩形 424">
                <a:extLst>
                  <a:ext uri="{FF2B5EF4-FFF2-40B4-BE49-F238E27FC236}">
                    <a16:creationId xmlns:a16="http://schemas.microsoft.com/office/drawing/2014/main" id="{42016936-57A0-6F0C-6984-6C69DEFD2D3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426" name="直线箭头连接符 425">
            <a:extLst>
              <a:ext uri="{FF2B5EF4-FFF2-40B4-BE49-F238E27FC236}">
                <a16:creationId xmlns:a16="http://schemas.microsoft.com/office/drawing/2014/main" id="{1627240E-FCFE-AACE-F272-5F6E83B490F2}"/>
              </a:ext>
            </a:extLst>
          </p:cNvPr>
          <p:cNvCxnSpPr>
            <a:cxnSpLocks/>
          </p:cNvCxnSpPr>
          <p:nvPr/>
        </p:nvCxnSpPr>
        <p:spPr>
          <a:xfrm flipV="1">
            <a:off x="3643157" y="330947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7" name="组合 426">
            <a:extLst>
              <a:ext uri="{FF2B5EF4-FFF2-40B4-BE49-F238E27FC236}">
                <a16:creationId xmlns:a16="http://schemas.microsoft.com/office/drawing/2014/main" id="{A031B2AC-D71B-A191-5E25-0D76CA646F6B}"/>
              </a:ext>
            </a:extLst>
          </p:cNvPr>
          <p:cNvGrpSpPr/>
          <p:nvPr/>
        </p:nvGrpSpPr>
        <p:grpSpPr>
          <a:xfrm>
            <a:off x="3712219" y="3609976"/>
            <a:ext cx="77957" cy="443335"/>
            <a:chOff x="6653438" y="4820100"/>
            <a:chExt cx="77957" cy="443335"/>
          </a:xfrm>
        </p:grpSpPr>
        <p:sp>
          <p:nvSpPr>
            <p:cNvPr id="428" name="矩形 427">
              <a:extLst>
                <a:ext uri="{FF2B5EF4-FFF2-40B4-BE49-F238E27FC236}">
                  <a16:creationId xmlns:a16="http://schemas.microsoft.com/office/drawing/2014/main" id="{01A31917-6650-5FC1-3AB4-64ED4CCAD1E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2D14570E-0A6A-1A47-2E98-60675B892277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30" name="矩形 429">
                <a:extLst>
                  <a:ext uri="{FF2B5EF4-FFF2-40B4-BE49-F238E27FC236}">
                    <a16:creationId xmlns:a16="http://schemas.microsoft.com/office/drawing/2014/main" id="{7B98BAEF-2D3C-2322-A981-746E43BFCED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31" name="组合 430">
                <a:extLst>
                  <a:ext uri="{FF2B5EF4-FFF2-40B4-BE49-F238E27FC236}">
                    <a16:creationId xmlns:a16="http://schemas.microsoft.com/office/drawing/2014/main" id="{7D898890-E469-AC34-B568-692C14109C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32" name="矩形 431">
                  <a:extLst>
                    <a:ext uri="{FF2B5EF4-FFF2-40B4-BE49-F238E27FC236}">
                      <a16:creationId xmlns:a16="http://schemas.microsoft.com/office/drawing/2014/main" id="{657069B2-E509-B245-BDDF-4823A7188F0C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33" name="矩形 432">
                  <a:extLst>
                    <a:ext uri="{FF2B5EF4-FFF2-40B4-BE49-F238E27FC236}">
                      <a16:creationId xmlns:a16="http://schemas.microsoft.com/office/drawing/2014/main" id="{AF2C27F7-99DC-6D6A-6D90-0668BEA2C777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36" name="直线箭头连接符 435">
            <a:extLst>
              <a:ext uri="{FF2B5EF4-FFF2-40B4-BE49-F238E27FC236}">
                <a16:creationId xmlns:a16="http://schemas.microsoft.com/office/drawing/2014/main" id="{E4143FE1-FACF-BA98-31C7-E10A296EB1E2}"/>
              </a:ext>
            </a:extLst>
          </p:cNvPr>
          <p:cNvCxnSpPr>
            <a:cxnSpLocks/>
          </p:cNvCxnSpPr>
          <p:nvPr/>
        </p:nvCxnSpPr>
        <p:spPr>
          <a:xfrm flipV="1">
            <a:off x="3669452" y="424022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7" name="组合 436">
            <a:extLst>
              <a:ext uri="{FF2B5EF4-FFF2-40B4-BE49-F238E27FC236}">
                <a16:creationId xmlns:a16="http://schemas.microsoft.com/office/drawing/2014/main" id="{2E24D126-0D79-37BD-E874-1FC497F6B047}"/>
              </a:ext>
            </a:extLst>
          </p:cNvPr>
          <p:cNvGrpSpPr/>
          <p:nvPr/>
        </p:nvGrpSpPr>
        <p:grpSpPr>
          <a:xfrm>
            <a:off x="3730434" y="4523936"/>
            <a:ext cx="76479" cy="454041"/>
            <a:chOff x="6806464" y="2030697"/>
            <a:chExt cx="76479" cy="454041"/>
          </a:xfrm>
        </p:grpSpPr>
        <p:sp>
          <p:nvSpPr>
            <p:cNvPr id="438" name="矩形 437">
              <a:extLst>
                <a:ext uri="{FF2B5EF4-FFF2-40B4-BE49-F238E27FC236}">
                  <a16:creationId xmlns:a16="http://schemas.microsoft.com/office/drawing/2014/main" id="{28FF2163-DF10-FF9F-7AE6-BA2ACFD3BFF7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39" name="组合 438">
              <a:extLst>
                <a:ext uri="{FF2B5EF4-FFF2-40B4-BE49-F238E27FC236}">
                  <a16:creationId xmlns:a16="http://schemas.microsoft.com/office/drawing/2014/main" id="{2844005A-6240-505C-FEFD-5666DD06013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40" name="矩形 439">
                <a:extLst>
                  <a:ext uri="{FF2B5EF4-FFF2-40B4-BE49-F238E27FC236}">
                    <a16:creationId xmlns:a16="http://schemas.microsoft.com/office/drawing/2014/main" id="{8116D0DC-2E09-C35C-45C3-192C02F8003E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41" name="组合 440">
                <a:extLst>
                  <a:ext uri="{FF2B5EF4-FFF2-40B4-BE49-F238E27FC236}">
                    <a16:creationId xmlns:a16="http://schemas.microsoft.com/office/drawing/2014/main" id="{C82B8C16-7BAA-7AC3-627D-1F8487D43A05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42" name="矩形 441">
                  <a:extLst>
                    <a:ext uri="{FF2B5EF4-FFF2-40B4-BE49-F238E27FC236}">
                      <a16:creationId xmlns:a16="http://schemas.microsoft.com/office/drawing/2014/main" id="{2C6F9B91-3579-88F2-C313-680D18544CE7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43" name="矩形 442">
                  <a:extLst>
                    <a:ext uri="{FF2B5EF4-FFF2-40B4-BE49-F238E27FC236}">
                      <a16:creationId xmlns:a16="http://schemas.microsoft.com/office/drawing/2014/main" id="{20B126C1-7B14-6CB7-BF8B-FCB50A4C9086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44" name="直线箭头连接符 443">
            <a:extLst>
              <a:ext uri="{FF2B5EF4-FFF2-40B4-BE49-F238E27FC236}">
                <a16:creationId xmlns:a16="http://schemas.microsoft.com/office/drawing/2014/main" id="{4E397DA5-6A85-90A3-A9A5-57186BB0DEDB}"/>
              </a:ext>
            </a:extLst>
          </p:cNvPr>
          <p:cNvCxnSpPr>
            <a:cxnSpLocks/>
          </p:cNvCxnSpPr>
          <p:nvPr/>
        </p:nvCxnSpPr>
        <p:spPr>
          <a:xfrm>
            <a:off x="4001802" y="2402433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5" name="组合 444">
            <a:extLst>
              <a:ext uri="{FF2B5EF4-FFF2-40B4-BE49-F238E27FC236}">
                <a16:creationId xmlns:a16="http://schemas.microsoft.com/office/drawing/2014/main" id="{709521C8-2626-8FBA-014B-891761325907}"/>
              </a:ext>
            </a:extLst>
          </p:cNvPr>
          <p:cNvGrpSpPr/>
          <p:nvPr/>
        </p:nvGrpSpPr>
        <p:grpSpPr>
          <a:xfrm>
            <a:off x="4004261" y="2643746"/>
            <a:ext cx="75462" cy="435712"/>
            <a:chOff x="6178758" y="2957438"/>
            <a:chExt cx="75462" cy="435712"/>
          </a:xfrm>
        </p:grpSpPr>
        <p:sp>
          <p:nvSpPr>
            <p:cNvPr id="446" name="矩形 445">
              <a:extLst>
                <a:ext uri="{FF2B5EF4-FFF2-40B4-BE49-F238E27FC236}">
                  <a16:creationId xmlns:a16="http://schemas.microsoft.com/office/drawing/2014/main" id="{F6AFCB1C-73D5-FD62-4B44-B384D3F8C15D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7" name="矩形 446">
              <a:extLst>
                <a:ext uri="{FF2B5EF4-FFF2-40B4-BE49-F238E27FC236}">
                  <a16:creationId xmlns:a16="http://schemas.microsoft.com/office/drawing/2014/main" id="{9098951F-DC37-A4B4-E40B-CD67BF5AC168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48" name="组合 447">
              <a:extLst>
                <a:ext uri="{FF2B5EF4-FFF2-40B4-BE49-F238E27FC236}">
                  <a16:creationId xmlns:a16="http://schemas.microsoft.com/office/drawing/2014/main" id="{A6ECC2E0-58E0-A6F5-F684-A3127FF9439D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49" name="矩形 448">
                <a:extLst>
                  <a:ext uri="{FF2B5EF4-FFF2-40B4-BE49-F238E27FC236}">
                    <a16:creationId xmlns:a16="http://schemas.microsoft.com/office/drawing/2014/main" id="{A3680747-9F52-7746-9531-00C843E9A901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50" name="矩形 449">
                <a:extLst>
                  <a:ext uri="{FF2B5EF4-FFF2-40B4-BE49-F238E27FC236}">
                    <a16:creationId xmlns:a16="http://schemas.microsoft.com/office/drawing/2014/main" id="{520A72BC-6BB9-EE80-BD92-C775EB583472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451" name="矩形 450">
            <a:extLst>
              <a:ext uri="{FF2B5EF4-FFF2-40B4-BE49-F238E27FC236}">
                <a16:creationId xmlns:a16="http://schemas.microsoft.com/office/drawing/2014/main" id="{2DC38ADE-3B63-75CB-5E77-543CA8F4F261}"/>
              </a:ext>
            </a:extLst>
          </p:cNvPr>
          <p:cNvSpPr/>
          <p:nvPr/>
        </p:nvSpPr>
        <p:spPr>
          <a:xfrm>
            <a:off x="4448944" y="2170777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2" name="组合 451">
            <a:extLst>
              <a:ext uri="{FF2B5EF4-FFF2-40B4-BE49-F238E27FC236}">
                <a16:creationId xmlns:a16="http://schemas.microsoft.com/office/drawing/2014/main" id="{8D00E054-D541-9269-6A3F-AA8B9DF0F31C}"/>
              </a:ext>
            </a:extLst>
          </p:cNvPr>
          <p:cNvGrpSpPr/>
          <p:nvPr/>
        </p:nvGrpSpPr>
        <p:grpSpPr>
          <a:xfrm>
            <a:off x="4496849" y="2221653"/>
            <a:ext cx="541212" cy="3130364"/>
            <a:chOff x="1189374" y="2221417"/>
            <a:chExt cx="541212" cy="3130364"/>
          </a:xfrm>
        </p:grpSpPr>
        <p:grpSp>
          <p:nvGrpSpPr>
            <p:cNvPr id="453" name="组合 452">
              <a:extLst>
                <a:ext uri="{FF2B5EF4-FFF2-40B4-BE49-F238E27FC236}">
                  <a16:creationId xmlns:a16="http://schemas.microsoft.com/office/drawing/2014/main" id="{170D23B8-F921-2A8C-A289-4A9711A1E123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474" name="矩形 473">
                <a:extLst>
                  <a:ext uri="{FF2B5EF4-FFF2-40B4-BE49-F238E27FC236}">
                    <a16:creationId xmlns:a16="http://schemas.microsoft.com/office/drawing/2014/main" id="{A0952090-66CD-5A2D-464E-54286288507D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75" name="矩形 474">
                <a:extLst>
                  <a:ext uri="{FF2B5EF4-FFF2-40B4-BE49-F238E27FC236}">
                    <a16:creationId xmlns:a16="http://schemas.microsoft.com/office/drawing/2014/main" id="{5D099101-27ED-9873-ABEF-81704F9C8549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76" name="组合 475">
                <a:extLst>
                  <a:ext uri="{FF2B5EF4-FFF2-40B4-BE49-F238E27FC236}">
                    <a16:creationId xmlns:a16="http://schemas.microsoft.com/office/drawing/2014/main" id="{9F6A6FBC-E8F8-A57D-9AAD-E520BD73E893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477" name="矩形 476">
                  <a:extLst>
                    <a:ext uri="{FF2B5EF4-FFF2-40B4-BE49-F238E27FC236}">
                      <a16:creationId xmlns:a16="http://schemas.microsoft.com/office/drawing/2014/main" id="{2523D6BD-15A3-7A20-026F-0C62995C8B19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8" name="矩形 477">
                  <a:extLst>
                    <a:ext uri="{FF2B5EF4-FFF2-40B4-BE49-F238E27FC236}">
                      <a16:creationId xmlns:a16="http://schemas.microsoft.com/office/drawing/2014/main" id="{EF75F1EA-DAAB-EF70-7930-4CA0837388F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4" name="组合 453">
              <a:extLst>
                <a:ext uri="{FF2B5EF4-FFF2-40B4-BE49-F238E27FC236}">
                  <a16:creationId xmlns:a16="http://schemas.microsoft.com/office/drawing/2014/main" id="{054C71F1-47F3-45BA-A29C-CF37624727EC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468" name="矩形 467">
                <a:extLst>
                  <a:ext uri="{FF2B5EF4-FFF2-40B4-BE49-F238E27FC236}">
                    <a16:creationId xmlns:a16="http://schemas.microsoft.com/office/drawing/2014/main" id="{87363A57-E8B7-150E-C847-A1E1EA05A400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9" name="组合 468">
                <a:extLst>
                  <a:ext uri="{FF2B5EF4-FFF2-40B4-BE49-F238E27FC236}">
                    <a16:creationId xmlns:a16="http://schemas.microsoft.com/office/drawing/2014/main" id="{FFB547EC-5AF1-D450-16AE-93844880D9C6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470" name="矩形 469">
                  <a:extLst>
                    <a:ext uri="{FF2B5EF4-FFF2-40B4-BE49-F238E27FC236}">
                      <a16:creationId xmlns:a16="http://schemas.microsoft.com/office/drawing/2014/main" id="{3591788D-DAD8-BAAD-A07F-23C3DE4809F7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71" name="组合 470">
                  <a:extLst>
                    <a:ext uri="{FF2B5EF4-FFF2-40B4-BE49-F238E27FC236}">
                      <a16:creationId xmlns:a16="http://schemas.microsoft.com/office/drawing/2014/main" id="{7AC268F8-DE75-6AE0-633F-11CBAA6477DF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472" name="矩形 471">
                    <a:extLst>
                      <a:ext uri="{FF2B5EF4-FFF2-40B4-BE49-F238E27FC236}">
                        <a16:creationId xmlns:a16="http://schemas.microsoft.com/office/drawing/2014/main" id="{443E74C1-8B15-6BCD-E5A0-C26173F7B9B8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73" name="矩形 472">
                    <a:extLst>
                      <a:ext uri="{FF2B5EF4-FFF2-40B4-BE49-F238E27FC236}">
                        <a16:creationId xmlns:a16="http://schemas.microsoft.com/office/drawing/2014/main" id="{2825F48A-B488-BEB2-BC9E-CFCAF85D018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8392EEE9-AD22-5CA5-3A72-1F9F00DC0332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463" name="矩形 462">
                <a:extLst>
                  <a:ext uri="{FF2B5EF4-FFF2-40B4-BE49-F238E27FC236}">
                    <a16:creationId xmlns:a16="http://schemas.microsoft.com/office/drawing/2014/main" id="{5AA5E308-F0DE-BB64-22EB-92BD92BCFDD4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64" name="矩形 463">
                <a:extLst>
                  <a:ext uri="{FF2B5EF4-FFF2-40B4-BE49-F238E27FC236}">
                    <a16:creationId xmlns:a16="http://schemas.microsoft.com/office/drawing/2014/main" id="{B65A03F8-5D8D-FB39-2E1D-32C0EE2BC8C2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5" name="组合 464">
                <a:extLst>
                  <a:ext uri="{FF2B5EF4-FFF2-40B4-BE49-F238E27FC236}">
                    <a16:creationId xmlns:a16="http://schemas.microsoft.com/office/drawing/2014/main" id="{D872ACA2-BA91-C78F-7502-2BCA4123D273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466" name="矩形 465">
                  <a:extLst>
                    <a:ext uri="{FF2B5EF4-FFF2-40B4-BE49-F238E27FC236}">
                      <a16:creationId xmlns:a16="http://schemas.microsoft.com/office/drawing/2014/main" id="{726CA7B8-1B5E-2D33-1A77-64073B8FB48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67" name="矩形 466">
                  <a:extLst>
                    <a:ext uri="{FF2B5EF4-FFF2-40B4-BE49-F238E27FC236}">
                      <a16:creationId xmlns:a16="http://schemas.microsoft.com/office/drawing/2014/main" id="{CEF59357-F5CC-EF2E-BBFA-A7C5A25805B6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6" name="组合 455">
              <a:extLst>
                <a:ext uri="{FF2B5EF4-FFF2-40B4-BE49-F238E27FC236}">
                  <a16:creationId xmlns:a16="http://schemas.microsoft.com/office/drawing/2014/main" id="{E957C3AF-FB8A-FCE2-7F99-543EC52C0663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457" name="矩形 456">
                <a:extLst>
                  <a:ext uri="{FF2B5EF4-FFF2-40B4-BE49-F238E27FC236}">
                    <a16:creationId xmlns:a16="http://schemas.microsoft.com/office/drawing/2014/main" id="{2D189358-6D5A-F04C-80F4-79AF535984B6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58" name="组合 457">
                <a:extLst>
                  <a:ext uri="{FF2B5EF4-FFF2-40B4-BE49-F238E27FC236}">
                    <a16:creationId xmlns:a16="http://schemas.microsoft.com/office/drawing/2014/main" id="{C6AEDAB6-2B67-D56D-2863-EE5B7DBF4FB8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459" name="矩形 458">
                  <a:extLst>
                    <a:ext uri="{FF2B5EF4-FFF2-40B4-BE49-F238E27FC236}">
                      <a16:creationId xmlns:a16="http://schemas.microsoft.com/office/drawing/2014/main" id="{21AB36FB-398C-11FE-0695-D5365E82954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60" name="组合 459">
                  <a:extLst>
                    <a:ext uri="{FF2B5EF4-FFF2-40B4-BE49-F238E27FC236}">
                      <a16:creationId xmlns:a16="http://schemas.microsoft.com/office/drawing/2014/main" id="{EC653202-98B5-A0A4-E368-C9257C082A4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461" name="矩形 460">
                    <a:extLst>
                      <a:ext uri="{FF2B5EF4-FFF2-40B4-BE49-F238E27FC236}">
                        <a16:creationId xmlns:a16="http://schemas.microsoft.com/office/drawing/2014/main" id="{449390CF-79AD-BF93-C9D6-15B1BCDE7E8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62" name="矩形 461">
                    <a:extLst>
                      <a:ext uri="{FF2B5EF4-FFF2-40B4-BE49-F238E27FC236}">
                        <a16:creationId xmlns:a16="http://schemas.microsoft.com/office/drawing/2014/main" id="{970F0375-5960-3217-1F37-D5AE82EA0CA6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479" name="组合 478">
            <a:extLst>
              <a:ext uri="{FF2B5EF4-FFF2-40B4-BE49-F238E27FC236}">
                <a16:creationId xmlns:a16="http://schemas.microsoft.com/office/drawing/2014/main" id="{ECC36FE8-C0F8-4970-4746-6ADE32BEA67D}"/>
              </a:ext>
            </a:extLst>
          </p:cNvPr>
          <p:cNvGrpSpPr/>
          <p:nvPr/>
        </p:nvGrpSpPr>
        <p:grpSpPr>
          <a:xfrm>
            <a:off x="4848892" y="4052880"/>
            <a:ext cx="77957" cy="443335"/>
            <a:chOff x="6653438" y="4820100"/>
            <a:chExt cx="77957" cy="443335"/>
          </a:xfrm>
        </p:grpSpPr>
        <p:sp>
          <p:nvSpPr>
            <p:cNvPr id="480" name="矩形 479">
              <a:extLst>
                <a:ext uri="{FF2B5EF4-FFF2-40B4-BE49-F238E27FC236}">
                  <a16:creationId xmlns:a16="http://schemas.microsoft.com/office/drawing/2014/main" id="{BED2B1D3-FAA0-2741-9690-27FEC1510F1F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77BE42AB-CCD9-A2C4-F560-5DFE58179A8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82" name="矩形 481">
                <a:extLst>
                  <a:ext uri="{FF2B5EF4-FFF2-40B4-BE49-F238E27FC236}">
                    <a16:creationId xmlns:a16="http://schemas.microsoft.com/office/drawing/2014/main" id="{07446F81-8B92-5219-53C1-710580E2CB30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83" name="组合 482">
                <a:extLst>
                  <a:ext uri="{FF2B5EF4-FFF2-40B4-BE49-F238E27FC236}">
                    <a16:creationId xmlns:a16="http://schemas.microsoft.com/office/drawing/2014/main" id="{BA561DD7-0843-0639-1565-F5E3191F96E3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84" name="矩形 483">
                  <a:extLst>
                    <a:ext uri="{FF2B5EF4-FFF2-40B4-BE49-F238E27FC236}">
                      <a16:creationId xmlns:a16="http://schemas.microsoft.com/office/drawing/2014/main" id="{4B3CEC97-ABFD-5931-0899-2AFE4520BF6D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5" name="矩形 484">
                  <a:extLst>
                    <a:ext uri="{FF2B5EF4-FFF2-40B4-BE49-F238E27FC236}">
                      <a16:creationId xmlns:a16="http://schemas.microsoft.com/office/drawing/2014/main" id="{92D0DC1D-3E0F-0EE7-976C-3B7EAE9A3D36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86" name="组合 485">
            <a:extLst>
              <a:ext uri="{FF2B5EF4-FFF2-40B4-BE49-F238E27FC236}">
                <a16:creationId xmlns:a16="http://schemas.microsoft.com/office/drawing/2014/main" id="{5906A14C-4B52-F52F-E151-E1C1E04166EF}"/>
              </a:ext>
            </a:extLst>
          </p:cNvPr>
          <p:cNvGrpSpPr/>
          <p:nvPr/>
        </p:nvGrpSpPr>
        <p:grpSpPr>
          <a:xfrm>
            <a:off x="4490097" y="2254620"/>
            <a:ext cx="75462" cy="435712"/>
            <a:chOff x="6178758" y="2957438"/>
            <a:chExt cx="75462" cy="435712"/>
          </a:xfrm>
        </p:grpSpPr>
        <p:sp>
          <p:nvSpPr>
            <p:cNvPr id="487" name="矩形 486">
              <a:extLst>
                <a:ext uri="{FF2B5EF4-FFF2-40B4-BE49-F238E27FC236}">
                  <a16:creationId xmlns:a16="http://schemas.microsoft.com/office/drawing/2014/main" id="{B5840D3C-5F7D-0D91-50AC-8842ED82931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8" name="矩形 487">
              <a:extLst>
                <a:ext uri="{FF2B5EF4-FFF2-40B4-BE49-F238E27FC236}">
                  <a16:creationId xmlns:a16="http://schemas.microsoft.com/office/drawing/2014/main" id="{CCEC80C5-7A5E-14C4-06F0-E36C9C0FE70E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9" name="组合 488">
              <a:extLst>
                <a:ext uri="{FF2B5EF4-FFF2-40B4-BE49-F238E27FC236}">
                  <a16:creationId xmlns:a16="http://schemas.microsoft.com/office/drawing/2014/main" id="{09A03BC7-0781-B020-EEDB-E0D607D7F0F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90" name="矩形 489">
                <a:extLst>
                  <a:ext uri="{FF2B5EF4-FFF2-40B4-BE49-F238E27FC236}">
                    <a16:creationId xmlns:a16="http://schemas.microsoft.com/office/drawing/2014/main" id="{977CEF6D-FD59-2C24-0D63-262ECF87AB65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1" name="矩形 490">
                <a:extLst>
                  <a:ext uri="{FF2B5EF4-FFF2-40B4-BE49-F238E27FC236}">
                    <a16:creationId xmlns:a16="http://schemas.microsoft.com/office/drawing/2014/main" id="{C6B4F4AE-5D41-AD7C-3069-4EDFB144C1B0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2" name="组合 491">
            <a:extLst>
              <a:ext uri="{FF2B5EF4-FFF2-40B4-BE49-F238E27FC236}">
                <a16:creationId xmlns:a16="http://schemas.microsoft.com/office/drawing/2014/main" id="{75DAA691-5DC7-7ACF-7CF1-B84590045111}"/>
              </a:ext>
            </a:extLst>
          </p:cNvPr>
          <p:cNvGrpSpPr/>
          <p:nvPr/>
        </p:nvGrpSpPr>
        <p:grpSpPr>
          <a:xfrm>
            <a:off x="4654536" y="2988192"/>
            <a:ext cx="77019" cy="433548"/>
            <a:chOff x="3790969" y="4956973"/>
            <a:chExt cx="77019" cy="433548"/>
          </a:xfrm>
        </p:grpSpPr>
        <p:sp>
          <p:nvSpPr>
            <p:cNvPr id="493" name="矩形 492">
              <a:extLst>
                <a:ext uri="{FF2B5EF4-FFF2-40B4-BE49-F238E27FC236}">
                  <a16:creationId xmlns:a16="http://schemas.microsoft.com/office/drawing/2014/main" id="{6FB6FA8C-9E57-DCAD-AEEA-50B345228C56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4" name="矩形 493">
              <a:extLst>
                <a:ext uri="{FF2B5EF4-FFF2-40B4-BE49-F238E27FC236}">
                  <a16:creationId xmlns:a16="http://schemas.microsoft.com/office/drawing/2014/main" id="{07EAF390-9B1B-293D-DEA1-022A3E134BE0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95" name="组合 494">
              <a:extLst>
                <a:ext uri="{FF2B5EF4-FFF2-40B4-BE49-F238E27FC236}">
                  <a16:creationId xmlns:a16="http://schemas.microsoft.com/office/drawing/2014/main" id="{F84D485C-25D3-82E9-11AD-B0993157248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96" name="矩形 495">
                <a:extLst>
                  <a:ext uri="{FF2B5EF4-FFF2-40B4-BE49-F238E27FC236}">
                    <a16:creationId xmlns:a16="http://schemas.microsoft.com/office/drawing/2014/main" id="{C1E4EC97-6BB6-740D-9ABC-82E064490372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7" name="矩形 496">
                <a:extLst>
                  <a:ext uri="{FF2B5EF4-FFF2-40B4-BE49-F238E27FC236}">
                    <a16:creationId xmlns:a16="http://schemas.microsoft.com/office/drawing/2014/main" id="{060B7EC9-55BA-ED97-24E1-6530688F3512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8" name="组合 497">
            <a:extLst>
              <a:ext uri="{FF2B5EF4-FFF2-40B4-BE49-F238E27FC236}">
                <a16:creationId xmlns:a16="http://schemas.microsoft.com/office/drawing/2014/main" id="{AD74BCD5-EC1B-41E4-5F10-B5549E75F0F3}"/>
              </a:ext>
            </a:extLst>
          </p:cNvPr>
          <p:cNvGrpSpPr/>
          <p:nvPr/>
        </p:nvGrpSpPr>
        <p:grpSpPr>
          <a:xfrm>
            <a:off x="4990176" y="4907440"/>
            <a:ext cx="76479" cy="454041"/>
            <a:chOff x="6806464" y="2030697"/>
            <a:chExt cx="76479" cy="454041"/>
          </a:xfrm>
        </p:grpSpPr>
        <p:sp>
          <p:nvSpPr>
            <p:cNvPr id="499" name="矩形 498">
              <a:extLst>
                <a:ext uri="{FF2B5EF4-FFF2-40B4-BE49-F238E27FC236}">
                  <a16:creationId xmlns:a16="http://schemas.microsoft.com/office/drawing/2014/main" id="{7B8BBC30-DC88-5FA5-3938-0DB35C8E7BC1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0" name="组合 499">
              <a:extLst>
                <a:ext uri="{FF2B5EF4-FFF2-40B4-BE49-F238E27FC236}">
                  <a16:creationId xmlns:a16="http://schemas.microsoft.com/office/drawing/2014/main" id="{06215FEB-B300-E119-3D3F-0E966EB3CF2D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01" name="矩形 500">
                <a:extLst>
                  <a:ext uri="{FF2B5EF4-FFF2-40B4-BE49-F238E27FC236}">
                    <a16:creationId xmlns:a16="http://schemas.microsoft.com/office/drawing/2014/main" id="{235AD02C-3B38-3944-E790-484492F0002D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02" name="组合 501">
                <a:extLst>
                  <a:ext uri="{FF2B5EF4-FFF2-40B4-BE49-F238E27FC236}">
                    <a16:creationId xmlns:a16="http://schemas.microsoft.com/office/drawing/2014/main" id="{A58756C2-A397-E992-1C0F-CED94C287AEA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03" name="矩形 502">
                  <a:extLst>
                    <a:ext uri="{FF2B5EF4-FFF2-40B4-BE49-F238E27FC236}">
                      <a16:creationId xmlns:a16="http://schemas.microsoft.com/office/drawing/2014/main" id="{A6263A6B-34D5-3B29-CACE-D16F78CFAD4A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04" name="矩形 503">
                  <a:extLst>
                    <a:ext uri="{FF2B5EF4-FFF2-40B4-BE49-F238E27FC236}">
                      <a16:creationId xmlns:a16="http://schemas.microsoft.com/office/drawing/2014/main" id="{3322373F-63BB-0DB1-3EF0-13B7B60EB4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05" name="组合 504">
            <a:extLst>
              <a:ext uri="{FF2B5EF4-FFF2-40B4-BE49-F238E27FC236}">
                <a16:creationId xmlns:a16="http://schemas.microsoft.com/office/drawing/2014/main" id="{5D457DB7-8746-ECE0-AF41-CA10FB56CFE9}"/>
              </a:ext>
            </a:extLst>
          </p:cNvPr>
          <p:cNvGrpSpPr/>
          <p:nvPr/>
        </p:nvGrpSpPr>
        <p:grpSpPr>
          <a:xfrm>
            <a:off x="4647030" y="2267236"/>
            <a:ext cx="77019" cy="433548"/>
            <a:chOff x="3790969" y="4956973"/>
            <a:chExt cx="77019" cy="433548"/>
          </a:xfrm>
        </p:grpSpPr>
        <p:sp>
          <p:nvSpPr>
            <p:cNvPr id="506" name="矩形 505">
              <a:extLst>
                <a:ext uri="{FF2B5EF4-FFF2-40B4-BE49-F238E27FC236}">
                  <a16:creationId xmlns:a16="http://schemas.microsoft.com/office/drawing/2014/main" id="{E817B6AA-69FA-48A8-89D4-C68165FC9F0F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7" name="矩形 506">
              <a:extLst>
                <a:ext uri="{FF2B5EF4-FFF2-40B4-BE49-F238E27FC236}">
                  <a16:creationId xmlns:a16="http://schemas.microsoft.com/office/drawing/2014/main" id="{B7613273-F37F-C099-5493-BBD34D99688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8" name="组合 507">
              <a:extLst>
                <a:ext uri="{FF2B5EF4-FFF2-40B4-BE49-F238E27FC236}">
                  <a16:creationId xmlns:a16="http://schemas.microsoft.com/office/drawing/2014/main" id="{ECC6E0DA-8304-8E13-14C1-FA54B0D6E01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09" name="矩形 508">
                <a:extLst>
                  <a:ext uri="{FF2B5EF4-FFF2-40B4-BE49-F238E27FC236}">
                    <a16:creationId xmlns:a16="http://schemas.microsoft.com/office/drawing/2014/main" id="{51B30808-98C4-F6EE-B5A3-D7243CBBA73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10" name="矩形 509">
                <a:extLst>
                  <a:ext uri="{FF2B5EF4-FFF2-40B4-BE49-F238E27FC236}">
                    <a16:creationId xmlns:a16="http://schemas.microsoft.com/office/drawing/2014/main" id="{50FC5F2C-8EC4-A88E-3DAC-8D6E526613E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1" name="组合 510">
            <a:extLst>
              <a:ext uri="{FF2B5EF4-FFF2-40B4-BE49-F238E27FC236}">
                <a16:creationId xmlns:a16="http://schemas.microsoft.com/office/drawing/2014/main" id="{948C121E-4556-A042-0C39-807CF14AE855}"/>
              </a:ext>
            </a:extLst>
          </p:cNvPr>
          <p:cNvGrpSpPr/>
          <p:nvPr/>
        </p:nvGrpSpPr>
        <p:grpSpPr>
          <a:xfrm>
            <a:off x="4831309" y="2984722"/>
            <a:ext cx="77957" cy="443335"/>
            <a:chOff x="6653438" y="4820100"/>
            <a:chExt cx="77957" cy="443335"/>
          </a:xfrm>
        </p:grpSpPr>
        <p:sp>
          <p:nvSpPr>
            <p:cNvPr id="512" name="矩形 511">
              <a:extLst>
                <a:ext uri="{FF2B5EF4-FFF2-40B4-BE49-F238E27FC236}">
                  <a16:creationId xmlns:a16="http://schemas.microsoft.com/office/drawing/2014/main" id="{724770F2-DB53-370D-647C-5CD69DD388B4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13" name="组合 512">
              <a:extLst>
                <a:ext uri="{FF2B5EF4-FFF2-40B4-BE49-F238E27FC236}">
                  <a16:creationId xmlns:a16="http://schemas.microsoft.com/office/drawing/2014/main" id="{D4756586-48DD-0FEA-CBA4-3081755B086A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14" name="矩形 513">
                <a:extLst>
                  <a:ext uri="{FF2B5EF4-FFF2-40B4-BE49-F238E27FC236}">
                    <a16:creationId xmlns:a16="http://schemas.microsoft.com/office/drawing/2014/main" id="{857EA71B-CD0C-DD86-6E0E-BEF4E092680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15" name="组合 514">
                <a:extLst>
                  <a:ext uri="{FF2B5EF4-FFF2-40B4-BE49-F238E27FC236}">
                    <a16:creationId xmlns:a16="http://schemas.microsoft.com/office/drawing/2014/main" id="{AE6425A9-5FCF-CFFB-04C8-53CCFDAC70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16" name="矩形 515">
                  <a:extLst>
                    <a:ext uri="{FF2B5EF4-FFF2-40B4-BE49-F238E27FC236}">
                      <a16:creationId xmlns:a16="http://schemas.microsoft.com/office/drawing/2014/main" id="{B0121B5C-DADD-EF63-E2D5-E51B72E2C643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17" name="矩形 516">
                  <a:extLst>
                    <a:ext uri="{FF2B5EF4-FFF2-40B4-BE49-F238E27FC236}">
                      <a16:creationId xmlns:a16="http://schemas.microsoft.com/office/drawing/2014/main" id="{50208E44-4C95-EA8B-300F-80DA964A3610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18" name="组合 517">
            <a:extLst>
              <a:ext uri="{FF2B5EF4-FFF2-40B4-BE49-F238E27FC236}">
                <a16:creationId xmlns:a16="http://schemas.microsoft.com/office/drawing/2014/main" id="{8FA62E49-001D-5406-2B56-245907088902}"/>
              </a:ext>
            </a:extLst>
          </p:cNvPr>
          <p:cNvGrpSpPr/>
          <p:nvPr/>
        </p:nvGrpSpPr>
        <p:grpSpPr>
          <a:xfrm>
            <a:off x="4997582" y="4045341"/>
            <a:ext cx="76479" cy="454041"/>
            <a:chOff x="6806464" y="2030697"/>
            <a:chExt cx="76479" cy="454041"/>
          </a:xfrm>
        </p:grpSpPr>
        <p:sp>
          <p:nvSpPr>
            <p:cNvPr id="519" name="矩形 518">
              <a:extLst>
                <a:ext uri="{FF2B5EF4-FFF2-40B4-BE49-F238E27FC236}">
                  <a16:creationId xmlns:a16="http://schemas.microsoft.com/office/drawing/2014/main" id="{BEFAD0DB-5966-0DC0-37FC-CD59315DB41C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0" name="组合 519">
              <a:extLst>
                <a:ext uri="{FF2B5EF4-FFF2-40B4-BE49-F238E27FC236}">
                  <a16:creationId xmlns:a16="http://schemas.microsoft.com/office/drawing/2014/main" id="{3A2C4E32-6802-BB20-6F3D-5BB9B062D610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21" name="矩形 520">
                <a:extLst>
                  <a:ext uri="{FF2B5EF4-FFF2-40B4-BE49-F238E27FC236}">
                    <a16:creationId xmlns:a16="http://schemas.microsoft.com/office/drawing/2014/main" id="{195599F9-8005-1F62-6CA0-B8A061E2AABF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22" name="组合 521">
                <a:extLst>
                  <a:ext uri="{FF2B5EF4-FFF2-40B4-BE49-F238E27FC236}">
                    <a16:creationId xmlns:a16="http://schemas.microsoft.com/office/drawing/2014/main" id="{9864B3F7-9049-60E5-FEB7-D2FAF923F939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23" name="矩形 522">
                  <a:extLst>
                    <a:ext uri="{FF2B5EF4-FFF2-40B4-BE49-F238E27FC236}">
                      <a16:creationId xmlns:a16="http://schemas.microsoft.com/office/drawing/2014/main" id="{0F34A1CD-496D-2E28-E08D-F92444B5CA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4" name="矩形 523">
                  <a:extLst>
                    <a:ext uri="{FF2B5EF4-FFF2-40B4-BE49-F238E27FC236}">
                      <a16:creationId xmlns:a16="http://schemas.microsoft.com/office/drawing/2014/main" id="{08982BAA-D742-96AB-DD33-F4E75058F68C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25" name="组合 524">
            <a:extLst>
              <a:ext uri="{FF2B5EF4-FFF2-40B4-BE49-F238E27FC236}">
                <a16:creationId xmlns:a16="http://schemas.microsoft.com/office/drawing/2014/main" id="{0BC1E0E8-1748-8F50-3C9D-D27D010D1823}"/>
              </a:ext>
            </a:extLst>
          </p:cNvPr>
          <p:cNvGrpSpPr/>
          <p:nvPr/>
        </p:nvGrpSpPr>
        <p:grpSpPr>
          <a:xfrm>
            <a:off x="4493387" y="4907440"/>
            <a:ext cx="75462" cy="435712"/>
            <a:chOff x="6178758" y="2957438"/>
            <a:chExt cx="75462" cy="435712"/>
          </a:xfrm>
        </p:grpSpPr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49CFCA67-5D0F-7ED1-DEF7-17DB0D5D93F2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06B934CB-EF30-C078-2742-2C2752A1A37B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8" name="组合 527">
              <a:extLst>
                <a:ext uri="{FF2B5EF4-FFF2-40B4-BE49-F238E27FC236}">
                  <a16:creationId xmlns:a16="http://schemas.microsoft.com/office/drawing/2014/main" id="{7FE745BE-E244-FDA7-555A-9F9CB0898EDC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29" name="矩形 528">
                <a:extLst>
                  <a:ext uri="{FF2B5EF4-FFF2-40B4-BE49-F238E27FC236}">
                    <a16:creationId xmlns:a16="http://schemas.microsoft.com/office/drawing/2014/main" id="{B7875678-A4B3-0FDF-DB13-FBCB1EE56D76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0" name="矩形 529">
                <a:extLst>
                  <a:ext uri="{FF2B5EF4-FFF2-40B4-BE49-F238E27FC236}">
                    <a16:creationId xmlns:a16="http://schemas.microsoft.com/office/drawing/2014/main" id="{F85B74E9-B6C2-4177-9B92-9C0285EAB3BF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531" name="直线箭头连接符 530">
            <a:extLst>
              <a:ext uri="{FF2B5EF4-FFF2-40B4-BE49-F238E27FC236}">
                <a16:creationId xmlns:a16="http://schemas.microsoft.com/office/drawing/2014/main" id="{B5DF8386-744B-FEA5-4A17-0A9A78452543}"/>
              </a:ext>
            </a:extLst>
          </p:cNvPr>
          <p:cNvCxnSpPr>
            <a:cxnSpLocks/>
          </p:cNvCxnSpPr>
          <p:nvPr/>
        </p:nvCxnSpPr>
        <p:spPr>
          <a:xfrm flipV="1">
            <a:off x="5600327" y="239322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直线箭头连接符 537">
            <a:extLst>
              <a:ext uri="{FF2B5EF4-FFF2-40B4-BE49-F238E27FC236}">
                <a16:creationId xmlns:a16="http://schemas.microsoft.com/office/drawing/2014/main" id="{34010BE3-B81C-B690-AC32-F9A04CB3652B}"/>
              </a:ext>
            </a:extLst>
          </p:cNvPr>
          <p:cNvCxnSpPr>
            <a:cxnSpLocks/>
          </p:cNvCxnSpPr>
          <p:nvPr/>
        </p:nvCxnSpPr>
        <p:spPr>
          <a:xfrm flipV="1">
            <a:off x="5615642" y="332379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直线箭头连接符 538">
            <a:extLst>
              <a:ext uri="{FF2B5EF4-FFF2-40B4-BE49-F238E27FC236}">
                <a16:creationId xmlns:a16="http://schemas.microsoft.com/office/drawing/2014/main" id="{D75C4442-1990-CD8E-7420-5D498C0B432B}"/>
              </a:ext>
            </a:extLst>
          </p:cNvPr>
          <p:cNvCxnSpPr>
            <a:cxnSpLocks/>
          </p:cNvCxnSpPr>
          <p:nvPr/>
        </p:nvCxnSpPr>
        <p:spPr>
          <a:xfrm flipV="1">
            <a:off x="5660715" y="424853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0" name="直线箭头连接符 539">
            <a:extLst>
              <a:ext uri="{FF2B5EF4-FFF2-40B4-BE49-F238E27FC236}">
                <a16:creationId xmlns:a16="http://schemas.microsoft.com/office/drawing/2014/main" id="{02EDC7CE-0D48-547D-3A7A-3B1142ADC764}"/>
              </a:ext>
            </a:extLst>
          </p:cNvPr>
          <p:cNvCxnSpPr>
            <a:cxnSpLocks/>
          </p:cNvCxnSpPr>
          <p:nvPr/>
        </p:nvCxnSpPr>
        <p:spPr>
          <a:xfrm>
            <a:off x="5856838" y="2429668"/>
            <a:ext cx="260455" cy="27026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2" name="组合 531">
            <a:extLst>
              <a:ext uri="{FF2B5EF4-FFF2-40B4-BE49-F238E27FC236}">
                <a16:creationId xmlns:a16="http://schemas.microsoft.com/office/drawing/2014/main" id="{A79A4D22-4617-DD45-8E4A-AF5801F2BF82}"/>
              </a:ext>
            </a:extLst>
          </p:cNvPr>
          <p:cNvGrpSpPr/>
          <p:nvPr/>
        </p:nvGrpSpPr>
        <p:grpSpPr>
          <a:xfrm>
            <a:off x="5868363" y="2660825"/>
            <a:ext cx="77019" cy="433548"/>
            <a:chOff x="3790969" y="4956973"/>
            <a:chExt cx="77019" cy="433548"/>
          </a:xfrm>
        </p:grpSpPr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61E5DE28-C4BD-CED4-04F3-E9FB41CAD808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3A6705B1-CBD3-1560-5998-8F06A00A616C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35" name="组合 534">
              <a:extLst>
                <a:ext uri="{FF2B5EF4-FFF2-40B4-BE49-F238E27FC236}">
                  <a16:creationId xmlns:a16="http://schemas.microsoft.com/office/drawing/2014/main" id="{F3FDF2C5-6422-6FA1-DB5C-1DE9515D078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36" name="矩形 535">
                <a:extLst>
                  <a:ext uri="{FF2B5EF4-FFF2-40B4-BE49-F238E27FC236}">
                    <a16:creationId xmlns:a16="http://schemas.microsoft.com/office/drawing/2014/main" id="{949400F2-7BC4-69BC-D81F-DE288DFBC666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7" name="矩形 536">
                <a:extLst>
                  <a:ext uri="{FF2B5EF4-FFF2-40B4-BE49-F238E27FC236}">
                    <a16:creationId xmlns:a16="http://schemas.microsoft.com/office/drawing/2014/main" id="{C8FC4925-F409-1E30-8796-309391A93BF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43" name="组合 542">
            <a:extLst>
              <a:ext uri="{FF2B5EF4-FFF2-40B4-BE49-F238E27FC236}">
                <a16:creationId xmlns:a16="http://schemas.microsoft.com/office/drawing/2014/main" id="{7B10A9E3-E826-3BC0-4F60-67EACBCA9FD5}"/>
              </a:ext>
            </a:extLst>
          </p:cNvPr>
          <p:cNvGrpSpPr/>
          <p:nvPr/>
        </p:nvGrpSpPr>
        <p:grpSpPr>
          <a:xfrm>
            <a:off x="5633554" y="2653258"/>
            <a:ext cx="77957" cy="443335"/>
            <a:chOff x="6653438" y="4820100"/>
            <a:chExt cx="77957" cy="443335"/>
          </a:xfrm>
        </p:grpSpPr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24E93F4-962B-07E2-019A-36AB4905A02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45" name="组合 544">
              <a:extLst>
                <a:ext uri="{FF2B5EF4-FFF2-40B4-BE49-F238E27FC236}">
                  <a16:creationId xmlns:a16="http://schemas.microsoft.com/office/drawing/2014/main" id="{29AB4EA3-8218-D907-6500-DA77D08CF3E2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46" name="矩形 545">
                <a:extLst>
                  <a:ext uri="{FF2B5EF4-FFF2-40B4-BE49-F238E27FC236}">
                    <a16:creationId xmlns:a16="http://schemas.microsoft.com/office/drawing/2014/main" id="{A46F46B9-7698-438C-39E1-3D0E0908B73C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47" name="组合 546">
                <a:extLst>
                  <a:ext uri="{FF2B5EF4-FFF2-40B4-BE49-F238E27FC236}">
                    <a16:creationId xmlns:a16="http://schemas.microsoft.com/office/drawing/2014/main" id="{A5CAC8E8-BD33-317F-D949-D76DA8007B98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48" name="矩形 547">
                  <a:extLst>
                    <a:ext uri="{FF2B5EF4-FFF2-40B4-BE49-F238E27FC236}">
                      <a16:creationId xmlns:a16="http://schemas.microsoft.com/office/drawing/2014/main" id="{C367EB48-56F3-84F1-A339-4847E69962D8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49" name="矩形 548">
                  <a:extLst>
                    <a:ext uri="{FF2B5EF4-FFF2-40B4-BE49-F238E27FC236}">
                      <a16:creationId xmlns:a16="http://schemas.microsoft.com/office/drawing/2014/main" id="{DE9D2AF3-45DC-DB34-B25D-EE606CD050EC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0" name="组合 549">
            <a:extLst>
              <a:ext uri="{FF2B5EF4-FFF2-40B4-BE49-F238E27FC236}">
                <a16:creationId xmlns:a16="http://schemas.microsoft.com/office/drawing/2014/main" id="{CE187DAF-9A87-5759-043A-3C3F03015DEB}"/>
              </a:ext>
            </a:extLst>
          </p:cNvPr>
          <p:cNvGrpSpPr/>
          <p:nvPr/>
        </p:nvGrpSpPr>
        <p:grpSpPr>
          <a:xfrm>
            <a:off x="5640104" y="3556595"/>
            <a:ext cx="76479" cy="454041"/>
            <a:chOff x="6806464" y="2030697"/>
            <a:chExt cx="76479" cy="454041"/>
          </a:xfrm>
        </p:grpSpPr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399865A5-06CD-2CE4-B18C-A43564B72FE9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52" name="组合 551">
              <a:extLst>
                <a:ext uri="{FF2B5EF4-FFF2-40B4-BE49-F238E27FC236}">
                  <a16:creationId xmlns:a16="http://schemas.microsoft.com/office/drawing/2014/main" id="{9635CBE4-CEEC-43D3-39B2-B6AEAAE5819C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53" name="矩形 552">
                <a:extLst>
                  <a:ext uri="{FF2B5EF4-FFF2-40B4-BE49-F238E27FC236}">
                    <a16:creationId xmlns:a16="http://schemas.microsoft.com/office/drawing/2014/main" id="{D3C8258C-9B3B-14F4-C85C-8CF343740F22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54" name="组合 553">
                <a:extLst>
                  <a:ext uri="{FF2B5EF4-FFF2-40B4-BE49-F238E27FC236}">
                    <a16:creationId xmlns:a16="http://schemas.microsoft.com/office/drawing/2014/main" id="{7D4B7F4E-4AFE-1C76-A511-4D11C35F33F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55" name="矩形 554">
                  <a:extLst>
                    <a:ext uri="{FF2B5EF4-FFF2-40B4-BE49-F238E27FC236}">
                      <a16:creationId xmlns:a16="http://schemas.microsoft.com/office/drawing/2014/main" id="{1F583825-CC5D-3968-85BE-6199DFBB4D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56" name="矩形 555">
                  <a:extLst>
                    <a:ext uri="{FF2B5EF4-FFF2-40B4-BE49-F238E27FC236}">
                      <a16:creationId xmlns:a16="http://schemas.microsoft.com/office/drawing/2014/main" id="{654B1F62-B912-0BCA-DA9B-FD756E8AE1B3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7" name="组合 556">
            <a:extLst>
              <a:ext uri="{FF2B5EF4-FFF2-40B4-BE49-F238E27FC236}">
                <a16:creationId xmlns:a16="http://schemas.microsoft.com/office/drawing/2014/main" id="{C82417EB-93A4-81B3-82E8-207AFD2E26D5}"/>
              </a:ext>
            </a:extLst>
          </p:cNvPr>
          <p:cNvGrpSpPr/>
          <p:nvPr/>
        </p:nvGrpSpPr>
        <p:grpSpPr>
          <a:xfrm>
            <a:off x="5667823" y="4554980"/>
            <a:ext cx="75462" cy="435712"/>
            <a:chOff x="6178758" y="2957438"/>
            <a:chExt cx="75462" cy="435712"/>
          </a:xfrm>
        </p:grpSpPr>
        <p:sp>
          <p:nvSpPr>
            <p:cNvPr id="558" name="矩形 557">
              <a:extLst>
                <a:ext uri="{FF2B5EF4-FFF2-40B4-BE49-F238E27FC236}">
                  <a16:creationId xmlns:a16="http://schemas.microsoft.com/office/drawing/2014/main" id="{DC8CFBB5-F7E2-899A-B40E-2E08785FFEFE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9" name="矩形 558">
              <a:extLst>
                <a:ext uri="{FF2B5EF4-FFF2-40B4-BE49-F238E27FC236}">
                  <a16:creationId xmlns:a16="http://schemas.microsoft.com/office/drawing/2014/main" id="{F19EDF2D-AF71-F7F5-FB75-89CF3717FF3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60" name="组合 559">
              <a:extLst>
                <a:ext uri="{FF2B5EF4-FFF2-40B4-BE49-F238E27FC236}">
                  <a16:creationId xmlns:a16="http://schemas.microsoft.com/office/drawing/2014/main" id="{34F02FA5-20B0-6908-DDC6-AE02FBCD6613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61" name="矩形 560">
                <a:extLst>
                  <a:ext uri="{FF2B5EF4-FFF2-40B4-BE49-F238E27FC236}">
                    <a16:creationId xmlns:a16="http://schemas.microsoft.com/office/drawing/2014/main" id="{D666BE48-A214-D399-F077-8B4D6B1C3ED3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2" name="矩形 561">
                <a:extLst>
                  <a:ext uri="{FF2B5EF4-FFF2-40B4-BE49-F238E27FC236}">
                    <a16:creationId xmlns:a16="http://schemas.microsoft.com/office/drawing/2014/main" id="{67863546-460C-3A2E-0DD4-5019CEEB34D3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563" name="矩形 562">
            <a:extLst>
              <a:ext uri="{FF2B5EF4-FFF2-40B4-BE49-F238E27FC236}">
                <a16:creationId xmlns:a16="http://schemas.microsoft.com/office/drawing/2014/main" id="{D00FDF5C-FEE3-D427-E527-F6CAF5CC502E}"/>
              </a:ext>
            </a:extLst>
          </p:cNvPr>
          <p:cNvSpPr/>
          <p:nvPr/>
        </p:nvSpPr>
        <p:spPr>
          <a:xfrm>
            <a:off x="6429498" y="2166650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90" name="组合 589">
            <a:extLst>
              <a:ext uri="{FF2B5EF4-FFF2-40B4-BE49-F238E27FC236}">
                <a16:creationId xmlns:a16="http://schemas.microsoft.com/office/drawing/2014/main" id="{33FAB3D5-FF6F-27E9-A24C-6C6D57CEFFE9}"/>
              </a:ext>
            </a:extLst>
          </p:cNvPr>
          <p:cNvGrpSpPr/>
          <p:nvPr/>
        </p:nvGrpSpPr>
        <p:grpSpPr>
          <a:xfrm>
            <a:off x="6471069" y="2231445"/>
            <a:ext cx="579377" cy="461668"/>
            <a:chOff x="6471069" y="2231445"/>
            <a:chExt cx="579377" cy="461668"/>
          </a:xfrm>
        </p:grpSpPr>
        <p:grpSp>
          <p:nvGrpSpPr>
            <p:cNvPr id="564" name="组合 563">
              <a:extLst>
                <a:ext uri="{FF2B5EF4-FFF2-40B4-BE49-F238E27FC236}">
                  <a16:creationId xmlns:a16="http://schemas.microsoft.com/office/drawing/2014/main" id="{F1E675A1-38FF-1329-A03B-037F892E64D9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565" name="矩形 564">
                <a:extLst>
                  <a:ext uri="{FF2B5EF4-FFF2-40B4-BE49-F238E27FC236}">
                    <a16:creationId xmlns:a16="http://schemas.microsoft.com/office/drawing/2014/main" id="{B9A8E021-2EF7-53FF-81ED-7F553AF93534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6" name="矩形 565">
                <a:extLst>
                  <a:ext uri="{FF2B5EF4-FFF2-40B4-BE49-F238E27FC236}">
                    <a16:creationId xmlns:a16="http://schemas.microsoft.com/office/drawing/2014/main" id="{DEFBEC6B-DF20-D710-4244-EEC8FF1A63F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AAC97802-3A86-13D1-0A26-75787430B58C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568" name="矩形 567">
                  <a:extLst>
                    <a:ext uri="{FF2B5EF4-FFF2-40B4-BE49-F238E27FC236}">
                      <a16:creationId xmlns:a16="http://schemas.microsoft.com/office/drawing/2014/main" id="{3D73A3BB-EE2F-E9F0-AC98-531A26680C7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9" name="矩形 568">
                  <a:extLst>
                    <a:ext uri="{FF2B5EF4-FFF2-40B4-BE49-F238E27FC236}">
                      <a16:creationId xmlns:a16="http://schemas.microsoft.com/office/drawing/2014/main" id="{9CE2DA45-D49B-04F6-3ACE-656550DE3BA5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0" name="组合 569">
              <a:extLst>
                <a:ext uri="{FF2B5EF4-FFF2-40B4-BE49-F238E27FC236}">
                  <a16:creationId xmlns:a16="http://schemas.microsoft.com/office/drawing/2014/main" id="{8588CD08-3383-BE55-99CE-980C459EAA2C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571" name="矩形 570">
                <a:extLst>
                  <a:ext uri="{FF2B5EF4-FFF2-40B4-BE49-F238E27FC236}">
                    <a16:creationId xmlns:a16="http://schemas.microsoft.com/office/drawing/2014/main" id="{6BDAE111-FBE7-BE00-0D58-FA28E0954342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72" name="矩形 571">
                <a:extLst>
                  <a:ext uri="{FF2B5EF4-FFF2-40B4-BE49-F238E27FC236}">
                    <a16:creationId xmlns:a16="http://schemas.microsoft.com/office/drawing/2014/main" id="{F4500F63-CE3B-04C2-14A1-CBBF39F64EFD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3" name="组合 572">
                <a:extLst>
                  <a:ext uri="{FF2B5EF4-FFF2-40B4-BE49-F238E27FC236}">
                    <a16:creationId xmlns:a16="http://schemas.microsoft.com/office/drawing/2014/main" id="{71E7F0AE-99E1-0368-98B2-FED3110ED719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574" name="矩形 573">
                  <a:extLst>
                    <a:ext uri="{FF2B5EF4-FFF2-40B4-BE49-F238E27FC236}">
                      <a16:creationId xmlns:a16="http://schemas.microsoft.com/office/drawing/2014/main" id="{07AE8277-6EF0-AC7E-749C-5F8791B733F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36373170-876D-AC5B-6422-04E5D47C2661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6" name="组合 575">
              <a:extLst>
                <a:ext uri="{FF2B5EF4-FFF2-40B4-BE49-F238E27FC236}">
                  <a16:creationId xmlns:a16="http://schemas.microsoft.com/office/drawing/2014/main" id="{4776EC1A-7D80-4EFA-34DA-F3F65DF66AA4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577" name="矩形 576">
                <a:extLst>
                  <a:ext uri="{FF2B5EF4-FFF2-40B4-BE49-F238E27FC236}">
                    <a16:creationId xmlns:a16="http://schemas.microsoft.com/office/drawing/2014/main" id="{077BD50D-9D4E-B6E0-F5A4-13CDE47631D4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8" name="组合 577">
                <a:extLst>
                  <a:ext uri="{FF2B5EF4-FFF2-40B4-BE49-F238E27FC236}">
                    <a16:creationId xmlns:a16="http://schemas.microsoft.com/office/drawing/2014/main" id="{A4DE0574-9F40-B374-E902-5273CF9E8FF1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579" name="矩形 578">
                  <a:extLst>
                    <a:ext uri="{FF2B5EF4-FFF2-40B4-BE49-F238E27FC236}">
                      <a16:creationId xmlns:a16="http://schemas.microsoft.com/office/drawing/2014/main" id="{D35B9089-613A-25CB-4291-0EC3C7AB652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0" name="组合 579">
                  <a:extLst>
                    <a:ext uri="{FF2B5EF4-FFF2-40B4-BE49-F238E27FC236}">
                      <a16:creationId xmlns:a16="http://schemas.microsoft.com/office/drawing/2014/main" id="{1F8A5300-8DDA-C71D-4A9F-308368199B8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581" name="矩形 580">
                    <a:extLst>
                      <a:ext uri="{FF2B5EF4-FFF2-40B4-BE49-F238E27FC236}">
                        <a16:creationId xmlns:a16="http://schemas.microsoft.com/office/drawing/2014/main" id="{98F28525-7CB1-9584-8D07-510E291916FD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2" name="矩形 581">
                    <a:extLst>
                      <a:ext uri="{FF2B5EF4-FFF2-40B4-BE49-F238E27FC236}">
                        <a16:creationId xmlns:a16="http://schemas.microsoft.com/office/drawing/2014/main" id="{48C31E85-2AFF-7B4B-EA76-E39A21E39EC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83" name="组合 582">
              <a:extLst>
                <a:ext uri="{FF2B5EF4-FFF2-40B4-BE49-F238E27FC236}">
                  <a16:creationId xmlns:a16="http://schemas.microsoft.com/office/drawing/2014/main" id="{3F7B39A4-D058-E0CC-50B4-397E6E9AFAD3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84" name="矩形 583">
                <a:extLst>
                  <a:ext uri="{FF2B5EF4-FFF2-40B4-BE49-F238E27FC236}">
                    <a16:creationId xmlns:a16="http://schemas.microsoft.com/office/drawing/2014/main" id="{3377C78B-14A7-ABE4-7622-D329D69A0568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85" name="组合 584">
                <a:extLst>
                  <a:ext uri="{FF2B5EF4-FFF2-40B4-BE49-F238E27FC236}">
                    <a16:creationId xmlns:a16="http://schemas.microsoft.com/office/drawing/2014/main" id="{41A93AE6-F1E5-3E2F-296A-2A4BB57C909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86" name="矩形 585">
                  <a:extLst>
                    <a:ext uri="{FF2B5EF4-FFF2-40B4-BE49-F238E27FC236}">
                      <a16:creationId xmlns:a16="http://schemas.microsoft.com/office/drawing/2014/main" id="{33F0CE68-40F1-BA67-4D91-0D8E9688B24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7" name="组合 586">
                  <a:extLst>
                    <a:ext uri="{FF2B5EF4-FFF2-40B4-BE49-F238E27FC236}">
                      <a16:creationId xmlns:a16="http://schemas.microsoft.com/office/drawing/2014/main" id="{FFFE82B8-E2F7-83D9-862A-0E6183D9028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588" name="矩形 587">
                    <a:extLst>
                      <a:ext uri="{FF2B5EF4-FFF2-40B4-BE49-F238E27FC236}">
                        <a16:creationId xmlns:a16="http://schemas.microsoft.com/office/drawing/2014/main" id="{644A8E35-3C9D-F38C-1D7B-FA2275BA6046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9" name="矩形 588">
                    <a:extLst>
                      <a:ext uri="{FF2B5EF4-FFF2-40B4-BE49-F238E27FC236}">
                        <a16:creationId xmlns:a16="http://schemas.microsoft.com/office/drawing/2014/main" id="{168EEF3A-6AE6-F85F-40F8-57C6BA81551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591" name="组合 590">
            <a:extLst>
              <a:ext uri="{FF2B5EF4-FFF2-40B4-BE49-F238E27FC236}">
                <a16:creationId xmlns:a16="http://schemas.microsoft.com/office/drawing/2014/main" id="{68A8DD25-1E24-61D9-9430-486783337925}"/>
              </a:ext>
            </a:extLst>
          </p:cNvPr>
          <p:cNvGrpSpPr/>
          <p:nvPr/>
        </p:nvGrpSpPr>
        <p:grpSpPr>
          <a:xfrm>
            <a:off x="6458242" y="2975856"/>
            <a:ext cx="579377" cy="461668"/>
            <a:chOff x="6471069" y="2231445"/>
            <a:chExt cx="579377" cy="461668"/>
          </a:xfrm>
        </p:grpSpPr>
        <p:grpSp>
          <p:nvGrpSpPr>
            <p:cNvPr id="592" name="组合 591">
              <a:extLst>
                <a:ext uri="{FF2B5EF4-FFF2-40B4-BE49-F238E27FC236}">
                  <a16:creationId xmlns:a16="http://schemas.microsoft.com/office/drawing/2014/main" id="{622BC2C2-0760-2779-AE19-104F428C2F56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13" name="矩形 612">
                <a:extLst>
                  <a:ext uri="{FF2B5EF4-FFF2-40B4-BE49-F238E27FC236}">
                    <a16:creationId xmlns:a16="http://schemas.microsoft.com/office/drawing/2014/main" id="{280DBA00-8921-E869-0905-12234FF77452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14" name="矩形 613">
                <a:extLst>
                  <a:ext uri="{FF2B5EF4-FFF2-40B4-BE49-F238E27FC236}">
                    <a16:creationId xmlns:a16="http://schemas.microsoft.com/office/drawing/2014/main" id="{1A36CD61-CA2E-35B4-671D-0DDB7F9CE832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5" name="组合 614">
                <a:extLst>
                  <a:ext uri="{FF2B5EF4-FFF2-40B4-BE49-F238E27FC236}">
                    <a16:creationId xmlns:a16="http://schemas.microsoft.com/office/drawing/2014/main" id="{E78EE93E-3733-87AA-E8BD-3D732C6F521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16" name="矩形 615">
                  <a:extLst>
                    <a:ext uri="{FF2B5EF4-FFF2-40B4-BE49-F238E27FC236}">
                      <a16:creationId xmlns:a16="http://schemas.microsoft.com/office/drawing/2014/main" id="{59E7AAE5-2265-B019-167A-D2F5212CFBD8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7" name="矩形 616">
                  <a:extLst>
                    <a:ext uri="{FF2B5EF4-FFF2-40B4-BE49-F238E27FC236}">
                      <a16:creationId xmlns:a16="http://schemas.microsoft.com/office/drawing/2014/main" id="{A2A43D28-E055-8A42-4658-13847EDC884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3" name="组合 592">
              <a:extLst>
                <a:ext uri="{FF2B5EF4-FFF2-40B4-BE49-F238E27FC236}">
                  <a16:creationId xmlns:a16="http://schemas.microsoft.com/office/drawing/2014/main" id="{4754FE31-5C0D-EC39-178C-137070D502BD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08" name="矩形 607">
                <a:extLst>
                  <a:ext uri="{FF2B5EF4-FFF2-40B4-BE49-F238E27FC236}">
                    <a16:creationId xmlns:a16="http://schemas.microsoft.com/office/drawing/2014/main" id="{92FF7947-1C20-CA1E-E800-20A27B06CE5F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09" name="矩形 608">
                <a:extLst>
                  <a:ext uri="{FF2B5EF4-FFF2-40B4-BE49-F238E27FC236}">
                    <a16:creationId xmlns:a16="http://schemas.microsoft.com/office/drawing/2014/main" id="{416607B7-1F8C-A929-5D4B-94A2672E3A5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0" name="组合 609">
                <a:extLst>
                  <a:ext uri="{FF2B5EF4-FFF2-40B4-BE49-F238E27FC236}">
                    <a16:creationId xmlns:a16="http://schemas.microsoft.com/office/drawing/2014/main" id="{1F93D394-3AF3-49A1-4918-D890FA013A3D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11" name="矩形 610">
                  <a:extLst>
                    <a:ext uri="{FF2B5EF4-FFF2-40B4-BE49-F238E27FC236}">
                      <a16:creationId xmlns:a16="http://schemas.microsoft.com/office/drawing/2014/main" id="{F59AEAA8-49F3-3E5D-D56D-CA988D0839A0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2" name="矩形 611">
                  <a:extLst>
                    <a:ext uri="{FF2B5EF4-FFF2-40B4-BE49-F238E27FC236}">
                      <a16:creationId xmlns:a16="http://schemas.microsoft.com/office/drawing/2014/main" id="{12EF0F63-772A-D258-0810-C95A2FA33A0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4" name="组合 593">
              <a:extLst>
                <a:ext uri="{FF2B5EF4-FFF2-40B4-BE49-F238E27FC236}">
                  <a16:creationId xmlns:a16="http://schemas.microsoft.com/office/drawing/2014/main" id="{775FA106-5C61-92F3-DB94-44A128A35759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02" name="矩形 601">
                <a:extLst>
                  <a:ext uri="{FF2B5EF4-FFF2-40B4-BE49-F238E27FC236}">
                    <a16:creationId xmlns:a16="http://schemas.microsoft.com/office/drawing/2014/main" id="{32D6075E-49CC-3222-4C8E-20F032CB32F5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03" name="组合 602">
                <a:extLst>
                  <a:ext uri="{FF2B5EF4-FFF2-40B4-BE49-F238E27FC236}">
                    <a16:creationId xmlns:a16="http://schemas.microsoft.com/office/drawing/2014/main" id="{424EFCD4-DE94-1B9D-7E5E-BD176EB2FD02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04" name="矩形 603">
                  <a:extLst>
                    <a:ext uri="{FF2B5EF4-FFF2-40B4-BE49-F238E27FC236}">
                      <a16:creationId xmlns:a16="http://schemas.microsoft.com/office/drawing/2014/main" id="{97530094-89E9-698B-8692-572E9A25C488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05" name="组合 604">
                  <a:extLst>
                    <a:ext uri="{FF2B5EF4-FFF2-40B4-BE49-F238E27FC236}">
                      <a16:creationId xmlns:a16="http://schemas.microsoft.com/office/drawing/2014/main" id="{4A8DDE1F-2670-79C4-4E2B-58EE7614D52F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06" name="矩形 605">
                    <a:extLst>
                      <a:ext uri="{FF2B5EF4-FFF2-40B4-BE49-F238E27FC236}">
                        <a16:creationId xmlns:a16="http://schemas.microsoft.com/office/drawing/2014/main" id="{96F764D3-BA9B-6093-FE52-09446D892E6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7" name="矩形 606">
                    <a:extLst>
                      <a:ext uri="{FF2B5EF4-FFF2-40B4-BE49-F238E27FC236}">
                        <a16:creationId xmlns:a16="http://schemas.microsoft.com/office/drawing/2014/main" id="{A2EFF4F8-B16F-9C15-1FCD-10211FE45A1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95" name="组合 594">
              <a:extLst>
                <a:ext uri="{FF2B5EF4-FFF2-40B4-BE49-F238E27FC236}">
                  <a16:creationId xmlns:a16="http://schemas.microsoft.com/office/drawing/2014/main" id="{FF2C8E6A-9204-BDCB-919D-8BE504D2D21F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96" name="矩形 595">
                <a:extLst>
                  <a:ext uri="{FF2B5EF4-FFF2-40B4-BE49-F238E27FC236}">
                    <a16:creationId xmlns:a16="http://schemas.microsoft.com/office/drawing/2014/main" id="{9D568F8A-BCB5-8812-25AF-07B01C1B5DE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97" name="组合 596">
                <a:extLst>
                  <a:ext uri="{FF2B5EF4-FFF2-40B4-BE49-F238E27FC236}">
                    <a16:creationId xmlns:a16="http://schemas.microsoft.com/office/drawing/2014/main" id="{34618DA1-4C6F-5D31-4C09-AF258318B167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98" name="矩形 597">
                  <a:extLst>
                    <a:ext uri="{FF2B5EF4-FFF2-40B4-BE49-F238E27FC236}">
                      <a16:creationId xmlns:a16="http://schemas.microsoft.com/office/drawing/2014/main" id="{4E116288-1802-B737-0DB2-49550556A0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99" name="组合 598">
                  <a:extLst>
                    <a:ext uri="{FF2B5EF4-FFF2-40B4-BE49-F238E27FC236}">
                      <a16:creationId xmlns:a16="http://schemas.microsoft.com/office/drawing/2014/main" id="{4939B8A5-A7E6-B6ED-2208-A431D97D4210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00" name="矩形 599">
                    <a:extLst>
                      <a:ext uri="{FF2B5EF4-FFF2-40B4-BE49-F238E27FC236}">
                        <a16:creationId xmlns:a16="http://schemas.microsoft.com/office/drawing/2014/main" id="{250189AC-FC19-545E-1B1D-ACD3A7EF1B1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1" name="矩形 600">
                    <a:extLst>
                      <a:ext uri="{FF2B5EF4-FFF2-40B4-BE49-F238E27FC236}">
                        <a16:creationId xmlns:a16="http://schemas.microsoft.com/office/drawing/2014/main" id="{579982C6-691A-E7F0-E1E8-81772F982F73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18" name="组合 617">
            <a:extLst>
              <a:ext uri="{FF2B5EF4-FFF2-40B4-BE49-F238E27FC236}">
                <a16:creationId xmlns:a16="http://schemas.microsoft.com/office/drawing/2014/main" id="{A61DB532-2061-CF7A-CD81-D553E426ED0A}"/>
              </a:ext>
            </a:extLst>
          </p:cNvPr>
          <p:cNvGrpSpPr/>
          <p:nvPr/>
        </p:nvGrpSpPr>
        <p:grpSpPr>
          <a:xfrm>
            <a:off x="6461854" y="4052091"/>
            <a:ext cx="579377" cy="461668"/>
            <a:chOff x="6471069" y="2231445"/>
            <a:chExt cx="579377" cy="461668"/>
          </a:xfrm>
        </p:grpSpPr>
        <p:grpSp>
          <p:nvGrpSpPr>
            <p:cNvPr id="619" name="组合 618">
              <a:extLst>
                <a:ext uri="{FF2B5EF4-FFF2-40B4-BE49-F238E27FC236}">
                  <a16:creationId xmlns:a16="http://schemas.microsoft.com/office/drawing/2014/main" id="{385352CD-4D59-1703-AA31-B4FE73424B64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40" name="矩形 639">
                <a:extLst>
                  <a:ext uri="{FF2B5EF4-FFF2-40B4-BE49-F238E27FC236}">
                    <a16:creationId xmlns:a16="http://schemas.microsoft.com/office/drawing/2014/main" id="{947A8E41-08CB-9D39-B801-29E818E0A1FB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41" name="矩形 640">
                <a:extLst>
                  <a:ext uri="{FF2B5EF4-FFF2-40B4-BE49-F238E27FC236}">
                    <a16:creationId xmlns:a16="http://schemas.microsoft.com/office/drawing/2014/main" id="{8A8015C6-D40C-AED8-D7C9-CAD2511946F6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42" name="组合 641">
                <a:extLst>
                  <a:ext uri="{FF2B5EF4-FFF2-40B4-BE49-F238E27FC236}">
                    <a16:creationId xmlns:a16="http://schemas.microsoft.com/office/drawing/2014/main" id="{00AD5D76-3EB7-4191-A3FE-F59745ACB138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43" name="矩形 642">
                  <a:extLst>
                    <a:ext uri="{FF2B5EF4-FFF2-40B4-BE49-F238E27FC236}">
                      <a16:creationId xmlns:a16="http://schemas.microsoft.com/office/drawing/2014/main" id="{E9BF2CEC-D790-AB2C-94C4-DDBAC8053763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44" name="矩形 643">
                  <a:extLst>
                    <a:ext uri="{FF2B5EF4-FFF2-40B4-BE49-F238E27FC236}">
                      <a16:creationId xmlns:a16="http://schemas.microsoft.com/office/drawing/2014/main" id="{4B527179-7B40-612C-6DDC-EA9F60348D8C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0" name="组合 619">
              <a:extLst>
                <a:ext uri="{FF2B5EF4-FFF2-40B4-BE49-F238E27FC236}">
                  <a16:creationId xmlns:a16="http://schemas.microsoft.com/office/drawing/2014/main" id="{060A460E-C188-5F10-2986-3DD2249436BF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35" name="矩形 634">
                <a:extLst>
                  <a:ext uri="{FF2B5EF4-FFF2-40B4-BE49-F238E27FC236}">
                    <a16:creationId xmlns:a16="http://schemas.microsoft.com/office/drawing/2014/main" id="{DAA3486E-B981-22C2-CB86-B27BCDB8C849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36" name="矩形 635">
                <a:extLst>
                  <a:ext uri="{FF2B5EF4-FFF2-40B4-BE49-F238E27FC236}">
                    <a16:creationId xmlns:a16="http://schemas.microsoft.com/office/drawing/2014/main" id="{C8CF5DF7-E570-6C16-7A8F-77EA01E065CA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7" name="组合 636">
                <a:extLst>
                  <a:ext uri="{FF2B5EF4-FFF2-40B4-BE49-F238E27FC236}">
                    <a16:creationId xmlns:a16="http://schemas.microsoft.com/office/drawing/2014/main" id="{E64D6A1E-867B-B833-DD3B-1C6DB5F2C844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38" name="矩形 637">
                  <a:extLst>
                    <a:ext uri="{FF2B5EF4-FFF2-40B4-BE49-F238E27FC236}">
                      <a16:creationId xmlns:a16="http://schemas.microsoft.com/office/drawing/2014/main" id="{87AFB548-950F-2C31-985B-636415DBD86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39" name="矩形 638">
                  <a:extLst>
                    <a:ext uri="{FF2B5EF4-FFF2-40B4-BE49-F238E27FC236}">
                      <a16:creationId xmlns:a16="http://schemas.microsoft.com/office/drawing/2014/main" id="{6DB35CAF-4D90-E3DD-B828-73C9E63CC13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1" name="组合 620">
              <a:extLst>
                <a:ext uri="{FF2B5EF4-FFF2-40B4-BE49-F238E27FC236}">
                  <a16:creationId xmlns:a16="http://schemas.microsoft.com/office/drawing/2014/main" id="{287AB5D7-1292-4949-296E-7FB0328FB9A0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29" name="矩形 628">
                <a:extLst>
                  <a:ext uri="{FF2B5EF4-FFF2-40B4-BE49-F238E27FC236}">
                    <a16:creationId xmlns:a16="http://schemas.microsoft.com/office/drawing/2014/main" id="{8A23EC6B-DD2B-27FD-F1D2-12823F70F6AD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0" name="组合 629">
                <a:extLst>
                  <a:ext uri="{FF2B5EF4-FFF2-40B4-BE49-F238E27FC236}">
                    <a16:creationId xmlns:a16="http://schemas.microsoft.com/office/drawing/2014/main" id="{C9A9BCC0-41A0-D9D3-E99C-85FA74A0B55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31" name="矩形 630">
                  <a:extLst>
                    <a:ext uri="{FF2B5EF4-FFF2-40B4-BE49-F238E27FC236}">
                      <a16:creationId xmlns:a16="http://schemas.microsoft.com/office/drawing/2014/main" id="{FE3E62A5-458E-630F-FDDB-FEB84918D163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32" name="组合 631">
                  <a:extLst>
                    <a:ext uri="{FF2B5EF4-FFF2-40B4-BE49-F238E27FC236}">
                      <a16:creationId xmlns:a16="http://schemas.microsoft.com/office/drawing/2014/main" id="{C15DA9DC-505B-F3ED-6276-D8178CF618E8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33" name="矩形 632">
                    <a:extLst>
                      <a:ext uri="{FF2B5EF4-FFF2-40B4-BE49-F238E27FC236}">
                        <a16:creationId xmlns:a16="http://schemas.microsoft.com/office/drawing/2014/main" id="{4AE1FAE0-6102-CA08-8C87-66A9F126E51A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34" name="矩形 633">
                    <a:extLst>
                      <a:ext uri="{FF2B5EF4-FFF2-40B4-BE49-F238E27FC236}">
                        <a16:creationId xmlns:a16="http://schemas.microsoft.com/office/drawing/2014/main" id="{47F2AF95-D45F-248E-18E1-EB872A37F031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22" name="组合 621">
              <a:extLst>
                <a:ext uri="{FF2B5EF4-FFF2-40B4-BE49-F238E27FC236}">
                  <a16:creationId xmlns:a16="http://schemas.microsoft.com/office/drawing/2014/main" id="{D1B0593D-3FEF-59C5-5919-69F1AC459131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23" name="矩形 622">
                <a:extLst>
                  <a:ext uri="{FF2B5EF4-FFF2-40B4-BE49-F238E27FC236}">
                    <a16:creationId xmlns:a16="http://schemas.microsoft.com/office/drawing/2014/main" id="{A7E5C913-3CBC-5884-4E34-ECAA7934E75C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24" name="组合 623">
                <a:extLst>
                  <a:ext uri="{FF2B5EF4-FFF2-40B4-BE49-F238E27FC236}">
                    <a16:creationId xmlns:a16="http://schemas.microsoft.com/office/drawing/2014/main" id="{B4E383C5-5E4A-7D9F-3808-FBEFC7F471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25" name="矩形 624">
                  <a:extLst>
                    <a:ext uri="{FF2B5EF4-FFF2-40B4-BE49-F238E27FC236}">
                      <a16:creationId xmlns:a16="http://schemas.microsoft.com/office/drawing/2014/main" id="{D23F5198-2CD6-78B5-F4DA-EA8237287C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26" name="组合 625">
                  <a:extLst>
                    <a:ext uri="{FF2B5EF4-FFF2-40B4-BE49-F238E27FC236}">
                      <a16:creationId xmlns:a16="http://schemas.microsoft.com/office/drawing/2014/main" id="{345C6F07-3524-A5E8-AEED-B9C524DC8DFB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27" name="矩形 626">
                    <a:extLst>
                      <a:ext uri="{FF2B5EF4-FFF2-40B4-BE49-F238E27FC236}">
                        <a16:creationId xmlns:a16="http://schemas.microsoft.com/office/drawing/2014/main" id="{E852013F-593D-26E9-8DD6-5F582674E0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28" name="矩形 627">
                    <a:extLst>
                      <a:ext uri="{FF2B5EF4-FFF2-40B4-BE49-F238E27FC236}">
                        <a16:creationId xmlns:a16="http://schemas.microsoft.com/office/drawing/2014/main" id="{EF7AC9B7-5D05-F838-4E57-6AB515E065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45" name="组合 644">
            <a:extLst>
              <a:ext uri="{FF2B5EF4-FFF2-40B4-BE49-F238E27FC236}">
                <a16:creationId xmlns:a16="http://schemas.microsoft.com/office/drawing/2014/main" id="{08A32414-4C0D-B9F5-1C85-D99056518AF8}"/>
              </a:ext>
            </a:extLst>
          </p:cNvPr>
          <p:cNvGrpSpPr/>
          <p:nvPr/>
        </p:nvGrpSpPr>
        <p:grpSpPr>
          <a:xfrm>
            <a:off x="6453763" y="4898892"/>
            <a:ext cx="579377" cy="461668"/>
            <a:chOff x="6471069" y="2231445"/>
            <a:chExt cx="579377" cy="461668"/>
          </a:xfrm>
        </p:grpSpPr>
        <p:grpSp>
          <p:nvGrpSpPr>
            <p:cNvPr id="646" name="组合 645">
              <a:extLst>
                <a:ext uri="{FF2B5EF4-FFF2-40B4-BE49-F238E27FC236}">
                  <a16:creationId xmlns:a16="http://schemas.microsoft.com/office/drawing/2014/main" id="{165F89C1-3025-1C5D-3F5A-68E2B905FA11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67" name="矩形 666">
                <a:extLst>
                  <a:ext uri="{FF2B5EF4-FFF2-40B4-BE49-F238E27FC236}">
                    <a16:creationId xmlns:a16="http://schemas.microsoft.com/office/drawing/2014/main" id="{671E71FB-640C-A944-1AF2-3629041CC1CE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8" name="矩形 667">
                <a:extLst>
                  <a:ext uri="{FF2B5EF4-FFF2-40B4-BE49-F238E27FC236}">
                    <a16:creationId xmlns:a16="http://schemas.microsoft.com/office/drawing/2014/main" id="{0E04123C-CAF3-8EA2-8813-BB0EACE4C01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9" name="组合 668">
                <a:extLst>
                  <a:ext uri="{FF2B5EF4-FFF2-40B4-BE49-F238E27FC236}">
                    <a16:creationId xmlns:a16="http://schemas.microsoft.com/office/drawing/2014/main" id="{73BA3DEE-152B-4D41-B8A7-0D3321C06FD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70" name="矩形 669">
                  <a:extLst>
                    <a:ext uri="{FF2B5EF4-FFF2-40B4-BE49-F238E27FC236}">
                      <a16:creationId xmlns:a16="http://schemas.microsoft.com/office/drawing/2014/main" id="{5A79BFFC-3E72-EFDB-201D-A4CC6842D85B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71" name="矩形 670">
                  <a:extLst>
                    <a:ext uri="{FF2B5EF4-FFF2-40B4-BE49-F238E27FC236}">
                      <a16:creationId xmlns:a16="http://schemas.microsoft.com/office/drawing/2014/main" id="{82E6E43C-8FF1-8AE4-2813-91FFB69D7442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7" name="组合 646">
              <a:extLst>
                <a:ext uri="{FF2B5EF4-FFF2-40B4-BE49-F238E27FC236}">
                  <a16:creationId xmlns:a16="http://schemas.microsoft.com/office/drawing/2014/main" id="{63085DFC-9FDC-742D-91E8-B018AC7DDA79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62" name="矩形 661">
                <a:extLst>
                  <a:ext uri="{FF2B5EF4-FFF2-40B4-BE49-F238E27FC236}">
                    <a16:creationId xmlns:a16="http://schemas.microsoft.com/office/drawing/2014/main" id="{D8E4B8FA-BD46-1EDA-2999-3E89E7D6D598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3" name="矩形 662">
                <a:extLst>
                  <a:ext uri="{FF2B5EF4-FFF2-40B4-BE49-F238E27FC236}">
                    <a16:creationId xmlns:a16="http://schemas.microsoft.com/office/drawing/2014/main" id="{D48D4C5B-304A-1909-67C5-35437CD52B6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4" name="组合 663">
                <a:extLst>
                  <a:ext uri="{FF2B5EF4-FFF2-40B4-BE49-F238E27FC236}">
                    <a16:creationId xmlns:a16="http://schemas.microsoft.com/office/drawing/2014/main" id="{EBB253C6-A4E9-66FF-BF1A-FBB08A69498E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65" name="矩形 664">
                  <a:extLst>
                    <a:ext uri="{FF2B5EF4-FFF2-40B4-BE49-F238E27FC236}">
                      <a16:creationId xmlns:a16="http://schemas.microsoft.com/office/drawing/2014/main" id="{20DC940B-7C4D-9624-07CC-E8501B0E81A5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66" name="矩形 665">
                  <a:extLst>
                    <a:ext uri="{FF2B5EF4-FFF2-40B4-BE49-F238E27FC236}">
                      <a16:creationId xmlns:a16="http://schemas.microsoft.com/office/drawing/2014/main" id="{17207D64-FE5E-8EAF-B013-7141C9533D70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8" name="组合 647">
              <a:extLst>
                <a:ext uri="{FF2B5EF4-FFF2-40B4-BE49-F238E27FC236}">
                  <a16:creationId xmlns:a16="http://schemas.microsoft.com/office/drawing/2014/main" id="{B6A0FAD8-606F-54FD-1750-2996CE521E13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56" name="矩形 655">
                <a:extLst>
                  <a:ext uri="{FF2B5EF4-FFF2-40B4-BE49-F238E27FC236}">
                    <a16:creationId xmlns:a16="http://schemas.microsoft.com/office/drawing/2014/main" id="{FA3E94C3-7DDF-A483-AC47-28BE60C3BED7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7" name="组合 656">
                <a:extLst>
                  <a:ext uri="{FF2B5EF4-FFF2-40B4-BE49-F238E27FC236}">
                    <a16:creationId xmlns:a16="http://schemas.microsoft.com/office/drawing/2014/main" id="{9E530D92-46C2-8323-465C-3F3330D5B18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58" name="矩形 657">
                  <a:extLst>
                    <a:ext uri="{FF2B5EF4-FFF2-40B4-BE49-F238E27FC236}">
                      <a16:creationId xmlns:a16="http://schemas.microsoft.com/office/drawing/2014/main" id="{77E1DFBA-DBE3-5EA4-E22E-A2D1F8141974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9" name="组合 658">
                  <a:extLst>
                    <a:ext uri="{FF2B5EF4-FFF2-40B4-BE49-F238E27FC236}">
                      <a16:creationId xmlns:a16="http://schemas.microsoft.com/office/drawing/2014/main" id="{CDB3572E-5333-EE6F-86E8-CA69E2757B0A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60" name="矩形 659">
                    <a:extLst>
                      <a:ext uri="{FF2B5EF4-FFF2-40B4-BE49-F238E27FC236}">
                        <a16:creationId xmlns:a16="http://schemas.microsoft.com/office/drawing/2014/main" id="{C59ACA7F-E6A4-AAFF-6DA4-B7A117FE4F3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61" name="矩形 660">
                    <a:extLst>
                      <a:ext uri="{FF2B5EF4-FFF2-40B4-BE49-F238E27FC236}">
                        <a16:creationId xmlns:a16="http://schemas.microsoft.com/office/drawing/2014/main" id="{5E595BC4-54CF-75BD-1740-72C2CB2B0A1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49" name="组合 648">
              <a:extLst>
                <a:ext uri="{FF2B5EF4-FFF2-40B4-BE49-F238E27FC236}">
                  <a16:creationId xmlns:a16="http://schemas.microsoft.com/office/drawing/2014/main" id="{15C4CDAB-568F-CA2C-8B5C-0EE68C1A9FEC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50" name="矩形 649">
                <a:extLst>
                  <a:ext uri="{FF2B5EF4-FFF2-40B4-BE49-F238E27FC236}">
                    <a16:creationId xmlns:a16="http://schemas.microsoft.com/office/drawing/2014/main" id="{63C36989-8AFA-601A-C0B9-64157207C147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1" name="组合 650">
                <a:extLst>
                  <a:ext uri="{FF2B5EF4-FFF2-40B4-BE49-F238E27FC236}">
                    <a16:creationId xmlns:a16="http://schemas.microsoft.com/office/drawing/2014/main" id="{A9E5F503-33CD-BB65-EB33-A3B5651B6803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52" name="矩形 651">
                  <a:extLst>
                    <a:ext uri="{FF2B5EF4-FFF2-40B4-BE49-F238E27FC236}">
                      <a16:creationId xmlns:a16="http://schemas.microsoft.com/office/drawing/2014/main" id="{9575DC05-B30C-75E2-C147-CE751C8FDDF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3" name="组合 652">
                  <a:extLst>
                    <a:ext uri="{FF2B5EF4-FFF2-40B4-BE49-F238E27FC236}">
                      <a16:creationId xmlns:a16="http://schemas.microsoft.com/office/drawing/2014/main" id="{084091C1-E05C-8284-6F82-666DF97F481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54" name="矩形 653">
                    <a:extLst>
                      <a:ext uri="{FF2B5EF4-FFF2-40B4-BE49-F238E27FC236}">
                        <a16:creationId xmlns:a16="http://schemas.microsoft.com/office/drawing/2014/main" id="{FC6C91C0-CA76-3F66-E1D7-FF260B758A2D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55" name="矩形 654">
                    <a:extLst>
                      <a:ext uri="{FF2B5EF4-FFF2-40B4-BE49-F238E27FC236}">
                        <a16:creationId xmlns:a16="http://schemas.microsoft.com/office/drawing/2014/main" id="{F9C361CF-03A1-B51C-5D51-E929AA9F744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CC4B7933-89F4-7DC2-F6D3-805D4C6DBA22}"/>
              </a:ext>
            </a:extLst>
          </p:cNvPr>
          <p:cNvSpPr/>
          <p:nvPr/>
        </p:nvSpPr>
        <p:spPr>
          <a:xfrm>
            <a:off x="1848995" y="1862992"/>
            <a:ext cx="158700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98DE13D-775B-1DE2-43B2-B6E8DC28B5C5}"/>
              </a:ext>
            </a:extLst>
          </p:cNvPr>
          <p:cNvSpPr/>
          <p:nvPr/>
        </p:nvSpPr>
        <p:spPr>
          <a:xfrm>
            <a:off x="3587097" y="1864260"/>
            <a:ext cx="158700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18BB79-8727-3A6B-B328-7C63777CE9F0}"/>
              </a:ext>
            </a:extLst>
          </p:cNvPr>
          <p:cNvSpPr/>
          <p:nvPr/>
        </p:nvSpPr>
        <p:spPr>
          <a:xfrm>
            <a:off x="5594988" y="1993319"/>
            <a:ext cx="192934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253C0CA-5EF5-258C-0A8C-23F0D0B18025}"/>
              </a:ext>
            </a:extLst>
          </p:cNvPr>
          <p:cNvGrpSpPr/>
          <p:nvPr/>
        </p:nvGrpSpPr>
        <p:grpSpPr>
          <a:xfrm>
            <a:off x="6228184" y="1676820"/>
            <a:ext cx="2833023" cy="1941605"/>
            <a:chOff x="6228184" y="1676820"/>
            <a:chExt cx="2833023" cy="1941605"/>
          </a:xfrm>
        </p:grpSpPr>
        <p:sp>
          <p:nvSpPr>
            <p:cNvPr id="672" name="椭圆 671">
              <a:extLst>
                <a:ext uri="{FF2B5EF4-FFF2-40B4-BE49-F238E27FC236}">
                  <a16:creationId xmlns:a16="http://schemas.microsoft.com/office/drawing/2014/main" id="{C6885503-9060-431F-8FC1-A9A1C4DF1472}"/>
                </a:ext>
              </a:extLst>
            </p:cNvPr>
            <p:cNvSpPr/>
            <p:nvPr/>
          </p:nvSpPr>
          <p:spPr>
            <a:xfrm>
              <a:off x="6228184" y="2221418"/>
              <a:ext cx="972074" cy="506160"/>
            </a:xfrm>
            <a:prstGeom prst="ellipse">
              <a:avLst/>
            </a:prstGeom>
            <a:noFill/>
            <a:ln w="28575">
              <a:solidFill>
                <a:srgbClr val="FF0000">
                  <a:alpha val="99000"/>
                </a:srgb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3" name="圆角矩形标注 672">
              <a:extLst>
                <a:ext uri="{FF2B5EF4-FFF2-40B4-BE49-F238E27FC236}">
                  <a16:creationId xmlns:a16="http://schemas.microsoft.com/office/drawing/2014/main" id="{16DE1765-9732-F1EA-661B-A219490AA350}"/>
                </a:ext>
              </a:extLst>
            </p:cNvPr>
            <p:cNvSpPr/>
            <p:nvPr/>
          </p:nvSpPr>
          <p:spPr>
            <a:xfrm>
              <a:off x="7359752" y="1676820"/>
              <a:ext cx="1701455" cy="1941605"/>
            </a:xfrm>
            <a:prstGeom prst="wedgeRoundRectCallout">
              <a:avLst>
                <a:gd name="adj1" fmla="val -65245"/>
                <a:gd name="adj2" fmla="val -16074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5" name="文本框 674">
              <a:extLst>
                <a:ext uri="{FF2B5EF4-FFF2-40B4-BE49-F238E27FC236}">
                  <a16:creationId xmlns:a16="http://schemas.microsoft.com/office/drawing/2014/main" id="{C51D2B82-F590-E680-841C-CE8A49A1D807}"/>
                </a:ext>
              </a:extLst>
            </p:cNvPr>
            <p:cNvSpPr txBox="1"/>
            <p:nvPr/>
          </p:nvSpPr>
          <p:spPr>
            <a:xfrm>
              <a:off x="7407136" y="1763192"/>
              <a:ext cx="160922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Question</a:t>
              </a:r>
              <a:r>
                <a:rPr kumimoji="1" lang="en-US" altLang="zh-CN"/>
                <a:t>: different partition has a different reduce order, does it ok? 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24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BCDE8-1ECE-47E9-0FCB-F3C0A1D9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can work?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84A4ED-763C-5D87-F63D-646BABC6B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2562"/>
          </a:xfrm>
        </p:spPr>
        <p:txBody>
          <a:bodyPr>
            <a:normAutofit/>
          </a:bodyPr>
          <a:lstStyle/>
          <a:p>
            <a:r>
              <a:rPr kumimoji="1" lang="en-US" altLang="zh-CN"/>
              <a:t>Assumption: reduce op is associative &amp; communicative</a:t>
            </a:r>
          </a:p>
          <a:p>
            <a:pPr lvl="1"/>
            <a:r>
              <a:rPr kumimoji="1" lang="en-US" altLang="zh-CN"/>
              <a:t>So we can reorder them to reduce sudden loads at a node  </a:t>
            </a:r>
          </a:p>
          <a:p>
            <a:pPr lvl="1"/>
            <a:r>
              <a:rPr kumimoji="1" lang="en-US" altLang="zh-CN"/>
              <a:t>E.g., we don’t need to collect all the data to do the reduce </a:t>
            </a:r>
          </a:p>
          <a:p>
            <a:r>
              <a:rPr kumimoji="1" lang="en-US" altLang="zh-CN"/>
              <a:t>Otherwise, we cannot reorder the computation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8476F9-06F1-1278-BF57-A331B273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565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communication cost of ring </a:t>
            </a:r>
            <a:r>
              <a:rPr kumimoji="1" lang="en-US" altLang="zh-CN" err="1"/>
              <a:t>allreduce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 dirty="0"/>
              <a:t>N: total parameters, P: # processors</a:t>
            </a:r>
          </a:p>
          <a:p>
            <a:r>
              <a:rPr kumimoji="1" lang="en-US" altLang="zh-CN" dirty="0"/>
              <a:t>Total communication per-machine </a:t>
            </a:r>
          </a:p>
          <a:p>
            <a:pPr lvl="1"/>
            <a:r>
              <a:rPr kumimoji="1" lang="en-US" altLang="zh-CN" dirty="0"/>
              <a:t>2 * (P-1) * N / P: the same as partitioned </a:t>
            </a:r>
          </a:p>
          <a:p>
            <a:pPr lvl="1"/>
            <a:r>
              <a:rPr kumimoji="1" lang="en-US" altLang="zh-CN" dirty="0"/>
              <a:t>O(1) fan-in </a:t>
            </a:r>
          </a:p>
          <a:p>
            <a:r>
              <a:rPr kumimoji="1" lang="en-US" altLang="zh-CN" dirty="0"/>
              <a:t>Total communication rounds: O(P) </a:t>
            </a:r>
          </a:p>
          <a:p>
            <a:pPr lvl="1"/>
            <a:r>
              <a:rPr kumimoji="1" lang="en-US" altLang="zh-CN" dirty="0"/>
              <a:t>Much higher than the parameter server approach (O(1)) </a:t>
            </a:r>
          </a:p>
          <a:p>
            <a:pPr lvl="1"/>
            <a:r>
              <a:rPr kumimoji="1" lang="en-US" altLang="zh-CN" dirty="0"/>
              <a:t>A trade-off for reducing network contention due to high fan-in</a:t>
            </a:r>
          </a:p>
          <a:p>
            <a:r>
              <a:rPr kumimoji="1" lang="en-US" altLang="zh-CN" dirty="0"/>
              <a:t>What are the drawback? </a:t>
            </a:r>
          </a:p>
          <a:p>
            <a:pPr lvl="1"/>
            <a:r>
              <a:rPr kumimoji="1" lang="en-US" altLang="zh-CN" dirty="0"/>
              <a:t>High latency due to extra rounds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23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42FF1-F493-947D-63F9-596D389B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: put it all together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6AB31-EA30-135A-E541-3CE37309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Trade-off between rounds vs. fan-in performance</a:t>
            </a:r>
          </a:p>
          <a:p>
            <a:pPr lvl="1"/>
            <a:r>
              <a:rPr kumimoji="1" lang="en-US" altLang="zh-CN" dirty="0"/>
              <a:t>P: # processors/machines/GPUs participated in the computation  </a:t>
            </a:r>
          </a:p>
          <a:p>
            <a:pPr lvl="1"/>
            <a:r>
              <a:rPr kumimoji="1" lang="en-US" altLang="zh-CN" dirty="0"/>
              <a:t>N: the size of the data to be reduced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E0F4BD-54A4-2094-8891-60780C74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55CAD8B-CAF0-96D4-42A8-CD82301DF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880352"/>
              </p:ext>
            </p:extLst>
          </p:nvPr>
        </p:nvGraphicFramePr>
        <p:xfrm>
          <a:off x="243424" y="2641476"/>
          <a:ext cx="8657152" cy="2450052"/>
        </p:xfrm>
        <a:graphic>
          <a:graphicData uri="http://schemas.openxmlformats.org/drawingml/2006/table">
            <a:tbl>
              <a:tblPr firstRow="1" bandRow="1">
                <a:effectLst>
                  <a:outerShdw blurRad="190500" dist="101600" dir="5400000" sx="101000" sy="101000" algn="ctr" rotWithShape="0">
                    <a:srgbClr val="000000">
                      <a:alpha val="80000"/>
                    </a:srgbClr>
                  </a:outerShdw>
                </a:effectLst>
                <a:tableStyleId>{2D5ABB26-0587-4C30-8999-92F81FD0307C}</a:tableStyleId>
              </a:tblPr>
              <a:tblGrid>
                <a:gridCol w="3246210">
                  <a:extLst>
                    <a:ext uri="{9D8B030D-6E8A-4147-A177-3AD203B41FA5}">
                      <a16:colId xmlns:a16="http://schemas.microsoft.com/office/drawing/2014/main" val="3787013270"/>
                    </a:ext>
                  </a:extLst>
                </a:gridCol>
                <a:gridCol w="1043779">
                  <a:extLst>
                    <a:ext uri="{9D8B030D-6E8A-4147-A177-3AD203B41FA5}">
                      <a16:colId xmlns:a16="http://schemas.microsoft.com/office/drawing/2014/main" val="1915222947"/>
                    </a:ext>
                  </a:extLst>
                </a:gridCol>
                <a:gridCol w="2222057">
                  <a:extLst>
                    <a:ext uri="{9D8B030D-6E8A-4147-A177-3AD203B41FA5}">
                      <a16:colId xmlns:a16="http://schemas.microsoft.com/office/drawing/2014/main" val="3683160664"/>
                    </a:ext>
                  </a:extLst>
                </a:gridCol>
                <a:gridCol w="2145106">
                  <a:extLst>
                    <a:ext uri="{9D8B030D-6E8A-4147-A177-3AD203B41FA5}">
                      <a16:colId xmlns:a16="http://schemas.microsoft.com/office/drawing/2014/main" val="3344955544"/>
                    </a:ext>
                  </a:extLst>
                </a:gridCol>
              </a:tblGrid>
              <a:tr h="384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                                                                       </a:t>
                      </a:r>
                      <a:endParaRPr lang="en" sz="1800">
                        <a:solidFill>
                          <a:schemeClr val="bg1"/>
                        </a:solidFill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Round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Peak node bandwidth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Per-node</a:t>
                      </a:r>
                    </a:p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fan-in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7478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Parameter server (PS)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95956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dirty="0"/>
                        <a:t>Co-located &amp; sharded PS </a:t>
                      </a:r>
                      <a:endParaRPr lang="en" sz="1800" b="0" dirty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</a:t>
                      </a:r>
                      <a:r>
                        <a:rPr lang="en-US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/P</a:t>
                      </a:r>
                      <a:r>
                        <a:rPr lang="en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59509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Decentralized </a:t>
                      </a:r>
                      <a:r>
                        <a:rPr lang="en" sz="1800" b="0" dirty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 dirty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89"/>
                  </a:ext>
                </a:extLst>
              </a:tr>
              <a:tr h="577380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Ring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O(2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O(N/P)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244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1082A2-8557-D643-910F-755656D42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594" y="1633364"/>
            <a:ext cx="4028585" cy="34607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D822D0-6C1A-A24B-9C8A-89CF45265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reduce method: Double Binary Tree All-Reduce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7F0F7-83C4-4546-8082-A4E4333F5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61" y="2337931"/>
            <a:ext cx="4687514" cy="2589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1E4953-25FD-1446-9AC7-036382301C7D}"/>
              </a:ext>
            </a:extLst>
          </p:cNvPr>
          <p:cNvSpPr txBox="1"/>
          <p:nvPr/>
        </p:nvSpPr>
        <p:spPr>
          <a:xfrm>
            <a:off x="-23416" y="5359176"/>
            <a:ext cx="4727576" cy="25391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1050" dirty="0">
                <a:hlinkClick r:id="rId4"/>
              </a:rPr>
              <a:t>https://devblogs.nvidia.com/massively-scale-deep-learning-training-nccl-2-4/</a:t>
            </a:r>
            <a:endParaRPr lang="en-US" sz="1050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9F72E8A-4055-8C21-8552-844F6B86F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lang="en-US" altLang="zh-CN">
                <a:sym typeface="Wingdings" pitchFamily="2" charset="2"/>
              </a:rPr>
              <a:t>Two overlaid binary reduction trees</a:t>
            </a:r>
          </a:p>
          <a:p>
            <a:r>
              <a:rPr lang="en-US" altLang="zh-CN"/>
              <a:t>Double the fan-in </a:t>
            </a:r>
            <a:r>
              <a:rPr lang="en-US" altLang="zh-CN">
                <a:sym typeface="Wingdings" pitchFamily="2" charset="2"/>
              </a:rPr>
              <a:t> Log(p) rounds of communication</a:t>
            </a:r>
          </a:p>
          <a:p>
            <a:pPr lvl="1"/>
            <a:r>
              <a:rPr lang="en-US" altLang="zh-CN">
                <a:sym typeface="Wingdings" pitchFamily="2" charset="2"/>
              </a:rPr>
              <a:t>Currently used on the NCCL</a:t>
            </a:r>
          </a:p>
          <a:p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2205475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ECB9F-86B9-BA2E-EF0F-C8865730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reduce methods exist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961E97-D30D-DF5A-6C2C-41AC71F30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 design goals</a:t>
            </a:r>
          </a:p>
          <a:p>
            <a:pPr lvl="1"/>
            <a:r>
              <a:rPr kumimoji="1" lang="en-US" altLang="zh-CN" dirty="0"/>
              <a:t>Reduce payload sent per-node</a:t>
            </a:r>
          </a:p>
          <a:p>
            <a:pPr lvl="1"/>
            <a:r>
              <a:rPr kumimoji="1" lang="en-US" altLang="zh-CN" dirty="0"/>
              <a:t>Reduce fan-in to avoid contention on network resource </a:t>
            </a:r>
          </a:p>
          <a:p>
            <a:pPr lvl="1"/>
            <a:r>
              <a:rPr kumimoji="1" lang="en-US" altLang="zh-CN" dirty="0"/>
              <a:t>Reduce rounds (grow linearly w/ the number of processors) </a:t>
            </a:r>
          </a:p>
          <a:p>
            <a:pPr lvl="1"/>
            <a:r>
              <a:rPr kumimoji="1" lang="en-US" altLang="zh-CN" dirty="0"/>
              <a:t>(new) Better suits the underlying hardware (Cloud &amp; HPC)</a:t>
            </a:r>
          </a:p>
          <a:p>
            <a:pPr lvl="1"/>
            <a:r>
              <a:rPr kumimoji="1" lang="en-US" altLang="zh-CN" dirty="0"/>
              <a:t>(new) In-network computing (e.g., NVIDIA SHARP)</a:t>
            </a:r>
          </a:p>
          <a:p>
            <a:r>
              <a:rPr kumimoji="1" lang="en-US" altLang="zh-CN" dirty="0"/>
              <a:t>Still an active research field </a:t>
            </a:r>
          </a:p>
          <a:p>
            <a:pPr lvl="1"/>
            <a:r>
              <a:rPr kumimoji="1" lang="en-US" altLang="zh-CN" dirty="0"/>
              <a:t>E.g., what if the hardware speed between different machines diff? </a:t>
            </a:r>
          </a:p>
          <a:p>
            <a:pPr lvl="1"/>
            <a:r>
              <a:rPr kumimoji="1" lang="en-US" altLang="zh-CN" dirty="0"/>
              <a:t>What if the link speed changes overtime?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82B6C8-0166-D73C-5057-899B1920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135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C66DF2-1C3D-6D50-5B8F-5034C540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</a:t>
            </a:r>
            <a:r>
              <a:rPr kumimoji="1" lang="en-US" altLang="zh-CN" err="1"/>
              <a:t>NVLink</a:t>
            </a:r>
            <a:r>
              <a:rPr kumimoji="1" lang="en-US" altLang="zh-CN"/>
              <a:t> + RDMA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F043E-3B49-04E1-363F-3CDFBE1D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Setup</a:t>
            </a:r>
          </a:p>
          <a:p>
            <a:pPr lvl="1"/>
            <a:r>
              <a:rPr kumimoji="1" lang="en-US" altLang="zh-CN" dirty="0"/>
              <a:t>Each machine has multiple GPUs for computation</a:t>
            </a:r>
          </a:p>
          <a:p>
            <a:pPr lvl="1"/>
            <a:r>
              <a:rPr kumimoji="1" lang="en-US" altLang="zh-CN" dirty="0"/>
              <a:t>These GPUs essentially form a distributed (processing) system</a:t>
            </a:r>
          </a:p>
          <a:p>
            <a:r>
              <a:rPr kumimoji="1" lang="en-US" altLang="zh-CN" dirty="0" err="1"/>
              <a:t>NVLink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Fast interconnects that connect different GPUs </a:t>
            </a:r>
          </a:p>
          <a:p>
            <a:r>
              <a:rPr kumimoji="1" lang="en-US" altLang="zh-CN" dirty="0"/>
              <a:t>RDMA (Described later)</a:t>
            </a:r>
          </a:p>
          <a:p>
            <a:pPr lvl="1"/>
            <a:r>
              <a:rPr kumimoji="1" lang="en-US" altLang="zh-CN" dirty="0"/>
              <a:t>Fast networking feature that connects different machines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2FD0E-9DBA-BFB2-4482-4350BF09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025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7611B0-FCF9-EDC4-E6EB-389E0EA2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What does </a:t>
            </a:r>
            <a:r>
              <a:rPr kumimoji="1" lang="en-US" altLang="zh-CN" err="1"/>
              <a:t>NVLink</a:t>
            </a:r>
            <a:r>
              <a:rPr kumimoji="1" lang="en-US" altLang="zh-CN"/>
              <a:t> Look Like?</a:t>
            </a:r>
            <a:endParaRPr kumimoji="1" lang="zh-CN" altLang="en-US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C4CD1D97-1791-193C-0370-955688776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8-GPU on single board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37244AB-CA09-C240-45AD-FB1CE1597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678872"/>
            <a:ext cx="6264696" cy="35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8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8270BC-A54F-B964-BF22-8E8F7704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heterogeneity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FA73F1-954F-A3AD-B04E-4E95BF999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68052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pPr lvl="1"/>
            <a:r>
              <a:rPr kumimoji="1" lang="en-US" altLang="zh-CN" dirty="0"/>
              <a:t>We will see more examples later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8F2DBA-6F07-544B-D3FA-C949C23D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FB05749-B130-18B0-7510-902A8FABC6B5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FF28A21-4FD1-52C6-7157-F88D1040176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29FFBCC-6AA5-2531-63C2-8BDB5AEE7BC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A4FF1BA-8855-39A9-C1EB-CB10468948E4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6D2D5BD-AE0C-BAFB-A5EA-73A6B274D9E3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137BF7A-5B86-91D4-E633-28C1509F553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3175AC8-55B4-14B8-25BE-FD6E989C04F5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47FCB94-8D1F-44C6-08A4-C8B966B1BA2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C47E4BF-3CB7-B366-5555-1D8944F4D4B3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DB051CB-02B0-750D-8CDA-B2E65714CC0F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0B9B6AD-E410-87CE-7E87-9D9D19138B5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FC448F7-8D54-8E98-A209-B46E5095267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F285A79-30C7-4639-56D3-280736019A28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B79F269-E188-8C65-476E-8B4214D973E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9D8ABFF-504B-D03A-FCD7-50307CEF009B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B8CC8F9-296E-077C-F29D-F6CBD38108FD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9E8AC80-72AC-1B5B-0EA2-424CBFEA0938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AE014A4-1B40-ECDB-C99A-8090A715748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A9DE327-9D18-4A02-10B9-1C927B5631F8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6D7C9DD-ADE5-12A7-BA39-0DBE00EBBA07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D9F94B2-5E43-1067-1194-3EA740DC436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E5D98E6-0A02-6227-BD5A-FF6C12012B49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899F30D-0C91-1698-4136-DA4A2AF5AC4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9EAAF9D-1DB3-E498-7811-6B737FA2EA9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789040E-9AA3-5C3C-D537-4A54F078E93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D4D7B8B-AD80-B761-0E58-76034067BD8C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201122C6-7DCA-4C37-2402-B19813FBB99D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C44FB9D-0B77-DFCA-F939-4E05DC1DEDE5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D59CEA64-0DDB-F836-E5B4-B3C82C8363DE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A18590-EB7D-4F91-A238-63EF976461BB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2334812-E204-772C-B7C4-3FA712C2D835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1C0873E-8102-A45F-850A-6B996A27EF24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CC80C2D-A192-19AB-BD5A-E4A861F6EEB3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365C8B3-7EEA-E14E-2A4D-62C13544F08B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989FEA8-A350-56F4-9BE4-0ABBCB6735C2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29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419267" y="2430247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3101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Recall: Data Parallelism</a:t>
            </a:r>
            <a:endParaRPr kumimoji="1"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6F5AC3-AA21-07B3-C689-32842C0FAB41}"/>
              </a:ext>
            </a:extLst>
          </p:cNvPr>
          <p:cNvSpPr txBox="1">
            <a:spLocks/>
          </p:cNvSpPr>
          <p:nvPr/>
        </p:nvSpPr>
        <p:spPr>
          <a:xfrm>
            <a:off x="5428232" y="1603608"/>
            <a:ext cx="3580780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Question</a:t>
            </a:r>
            <a:r>
              <a:rPr kumimoji="1" lang="en-US" altLang="zh-CN" sz="2400" b="0"/>
              <a:t>: What is the assumption of W? </a:t>
            </a:r>
            <a:endParaRPr kumimoji="1" lang="en-US" altLang="zh-CN" b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9B34A0B-2B40-5F65-F76F-2BB5FF59F23A}"/>
              </a:ext>
            </a:extLst>
          </p:cNvPr>
          <p:cNvSpPr/>
          <p:nvPr/>
        </p:nvSpPr>
        <p:spPr>
          <a:xfrm>
            <a:off x="1691046" y="110911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CC546F2-3E92-E1E0-6C25-FEC98B293474}"/>
              </a:ext>
            </a:extLst>
          </p:cNvPr>
          <p:cNvSpPr/>
          <p:nvPr/>
        </p:nvSpPr>
        <p:spPr>
          <a:xfrm>
            <a:off x="3865387" y="1105533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5781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18CAC-C8A5-5E1F-0E47-FF7E0FED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Drawback of data parallelism: replicated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5C294F-428D-7B13-6123-F773AEE46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Data parallelism assumes the model (parameters) are replicated on all the processes  </a:t>
            </a:r>
          </a:p>
          <a:p>
            <a:pPr lvl="1"/>
            <a:r>
              <a:rPr kumimoji="1" lang="en-US" altLang="zh-CN"/>
              <a:t>Such that they can do the forward &amp; backward pass dependently </a:t>
            </a:r>
          </a:p>
          <a:p>
            <a:pPr lvl="1"/>
            <a:r>
              <a:rPr kumimoji="1" lang="en-US" altLang="zh-CN"/>
              <a:t>What if the model cannot fit onto the device? </a:t>
            </a:r>
          </a:p>
          <a:p>
            <a:r>
              <a:rPr kumimoji="1" lang="en-US" altLang="zh-CN"/>
              <a:t>Current trends: models are becoming larger and larger </a:t>
            </a:r>
          </a:p>
          <a:p>
            <a:pPr lvl="1"/>
            <a:r>
              <a:rPr lang="en" altLang="zh-CN"/>
              <a:t>No country (or company) can tolerate the risk of falling behind in the AI race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2E0D25-364D-9599-9440-8BB8D563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74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9AA51A-4059-D9B4-334B-02C329DC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Trend: </a:t>
            </a:r>
            <a:r>
              <a:rPr lang="en-US" altLang="zh-CN"/>
              <a:t>Training Large Models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4AE73-8441-E8BD-EAC8-0A0E8E41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90ABB5F-6655-7B2D-9529-31EAA2117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78" y="1091143"/>
            <a:ext cx="7725845" cy="3961871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08A6F1B4-6719-3C10-258B-45A5E446DF25}"/>
              </a:ext>
            </a:extLst>
          </p:cNvPr>
          <p:cNvSpPr txBox="1"/>
          <p:nvPr/>
        </p:nvSpPr>
        <p:spPr>
          <a:xfrm>
            <a:off x="0" y="5449097"/>
            <a:ext cx="6906329" cy="2308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/>
            <a:r>
              <a:rPr lang="en-US" sz="900"/>
              <a:t>Amir </a:t>
            </a:r>
            <a:r>
              <a:rPr lang="en-US" sz="900" err="1"/>
              <a:t>Gholami</a:t>
            </a:r>
            <a:r>
              <a:rPr lang="en-US" sz="900"/>
              <a:t>, </a:t>
            </a:r>
            <a:r>
              <a:rPr lang="en-US" sz="900" err="1"/>
              <a:t>Zhewei</a:t>
            </a:r>
            <a:r>
              <a:rPr lang="en-US" sz="900"/>
              <a:t> Yao, </a:t>
            </a:r>
            <a:r>
              <a:rPr lang="en-US" sz="900" err="1"/>
              <a:t>Sehoon</a:t>
            </a:r>
            <a:r>
              <a:rPr lang="en-US" sz="900"/>
              <a:t> Kim, Michael W. Mahoney, Kurt Keutzer, </a:t>
            </a:r>
            <a:r>
              <a:rPr lang="en-US" sz="900">
                <a:hlinkClick r:id="rId3"/>
              </a:rPr>
              <a:t>AI and Memory Wall</a:t>
            </a:r>
            <a:r>
              <a:rPr lang="en-US" sz="900"/>
              <a:t>, </a:t>
            </a:r>
            <a:r>
              <a:rPr lang="en-US" sz="900" err="1"/>
              <a:t>Riselab</a:t>
            </a:r>
            <a:r>
              <a:rPr lang="en-US" sz="900"/>
              <a:t> Medium Blogpost, 2021.</a:t>
            </a:r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E9F70753-3E5B-6A6D-296E-80D49EBAC3BD}"/>
              </a:ext>
            </a:extLst>
          </p:cNvPr>
          <p:cNvSpPr/>
          <p:nvPr/>
        </p:nvSpPr>
        <p:spPr>
          <a:xfrm rot="19562140">
            <a:off x="6124808" y="1351437"/>
            <a:ext cx="2124345" cy="1601710"/>
          </a:xfrm>
          <a:prstGeom prst="ellipse">
            <a:avLst/>
          </a:prstGeom>
          <a:solidFill>
            <a:srgbClr val="7030A0">
              <a:alpha val="81000"/>
            </a:srgbClr>
          </a:solidFill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100" b="1">
                <a:latin typeface="Gill Sans Light"/>
                <a:cs typeface="Gill Sans Light"/>
              </a:rPr>
              <a:t>Beyond single chip memory</a:t>
            </a:r>
          </a:p>
        </p:txBody>
      </p:sp>
    </p:spTree>
    <p:extLst>
      <p:ext uri="{BB962C8B-B14F-4D97-AF65-F5344CB8AC3E}">
        <p14:creationId xmlns:p14="http://schemas.microsoft.com/office/powerpoint/2010/main" val="25441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DDA082-9F1B-37A0-8F8A-0D2896F7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Model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56C030-0846-2CAC-8CF8-DD06F7D4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440160"/>
          </a:xfrm>
        </p:spPr>
        <p:txBody>
          <a:bodyPr/>
          <a:lstStyle/>
          <a:p>
            <a:r>
              <a:rPr kumimoji="1" lang="en-US" altLang="zh-CN" dirty="0"/>
              <a:t>Partition the parameters of a model, typically done in two ways: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layer</a:t>
            </a:r>
            <a:r>
              <a:rPr kumimoji="1" lang="en-US" altLang="zh-CN" dirty="0"/>
              <a:t>: pipeline parallelism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W</a:t>
            </a:r>
            <a:r>
              <a:rPr kumimoji="1" lang="en-US" altLang="zh-CN" dirty="0"/>
              <a:t>: tensor parallelism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B7304A-D322-D20A-C475-F13F670D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66328C-5B38-9B8C-C8BC-E507E504D52E}"/>
              </a:ext>
            </a:extLst>
          </p:cNvPr>
          <p:cNvGrpSpPr/>
          <p:nvPr/>
        </p:nvGrpSpPr>
        <p:grpSpPr>
          <a:xfrm>
            <a:off x="3944321" y="3958801"/>
            <a:ext cx="1368152" cy="616380"/>
            <a:chOff x="7884368" y="1584003"/>
            <a:chExt cx="1368152" cy="61638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558175-1697-F79A-3383-3B5824994687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9A5043-E7B2-25F2-EE66-B52DE17A1476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59385E0-DDF5-9B23-7198-97FB40750523}"/>
              </a:ext>
            </a:extLst>
          </p:cNvPr>
          <p:cNvCxnSpPr>
            <a:cxnSpLocks/>
          </p:cNvCxnSpPr>
          <p:nvPr/>
        </p:nvCxnSpPr>
        <p:spPr>
          <a:xfrm>
            <a:off x="4628397" y="457518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5E79EDA-FBEB-17C7-DBBC-352FDE91C410}"/>
              </a:ext>
            </a:extLst>
          </p:cNvPr>
          <p:cNvCxnSpPr>
            <a:cxnSpLocks/>
          </p:cNvCxnSpPr>
          <p:nvPr/>
        </p:nvCxnSpPr>
        <p:spPr>
          <a:xfrm>
            <a:off x="3770277" y="347438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D3DA5F6-D49A-2DA8-5DF2-899F1D4A9A11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566116" y="351303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8590E3D-C3CE-D2D1-2204-E848A370E6FB}"/>
              </a:ext>
            </a:extLst>
          </p:cNvPr>
          <p:cNvGrpSpPr/>
          <p:nvPr/>
        </p:nvGrpSpPr>
        <p:grpSpPr>
          <a:xfrm>
            <a:off x="5056360" y="2828140"/>
            <a:ext cx="629816" cy="616380"/>
            <a:chOff x="7884368" y="1584003"/>
            <a:chExt cx="629816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DFCF5A3-4A0B-5E56-FA9F-B824740C6135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F31F935-9FAC-A7DE-33A3-36941FB96464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7AFAB19-18C2-2E02-3E5A-7FC75467120F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942255" y="344452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C543E8-9819-E85C-A7C8-98BBBB267EE7}"/>
              </a:ext>
            </a:extLst>
          </p:cNvPr>
          <p:cNvGrpSpPr/>
          <p:nvPr/>
        </p:nvGrpSpPr>
        <p:grpSpPr>
          <a:xfrm>
            <a:off x="3579535" y="2832369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081DDC2-F387-BB55-4F1F-8F543CE6EEA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78B335-1750-8BE0-2EC8-333BCAD7CA8B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E28A880-AB64-8F99-F1C8-73FBE9CB7C1E}"/>
              </a:ext>
            </a:extLst>
          </p:cNvPr>
          <p:cNvGrpSpPr/>
          <p:nvPr/>
        </p:nvGrpSpPr>
        <p:grpSpPr>
          <a:xfrm>
            <a:off x="4435654" y="2834588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7F5D609-0EC8-5929-1878-BF78BF936C9B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22899B-2622-915E-E4CD-51D2A60C2D5D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62A5D18C-6676-4C6F-CD5D-2B9FFAD1899D}"/>
              </a:ext>
            </a:extLst>
          </p:cNvPr>
          <p:cNvSpPr/>
          <p:nvPr/>
        </p:nvSpPr>
        <p:spPr>
          <a:xfrm>
            <a:off x="5011713" y="263950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 descr="图示&#10;&#10;描述已自动生成">
            <a:extLst>
              <a:ext uri="{FF2B5EF4-FFF2-40B4-BE49-F238E27FC236}">
                <a16:creationId xmlns:a16="http://schemas.microsoft.com/office/drawing/2014/main" id="{83480D94-8D0D-BEE0-7D15-5FD9A5A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2" y="2785492"/>
            <a:ext cx="2860712" cy="205059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DED6472-412D-B0F0-A6C2-E8155D279948}"/>
              </a:ext>
            </a:extLst>
          </p:cNvPr>
          <p:cNvSpPr txBox="1"/>
          <p:nvPr/>
        </p:nvSpPr>
        <p:spPr>
          <a:xfrm>
            <a:off x="728112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W1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FA0F87-C3B3-CD33-D032-43B5FF84770B}"/>
              </a:ext>
            </a:extLst>
          </p:cNvPr>
          <p:cNvSpPr txBox="1"/>
          <p:nvPr/>
        </p:nvSpPr>
        <p:spPr>
          <a:xfrm>
            <a:off x="1837911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W2</a:t>
            </a:r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97A5051-4DF3-EEBA-40D1-D8A292FD5FBA}"/>
              </a:ext>
            </a:extLst>
          </p:cNvPr>
          <p:cNvSpPr/>
          <p:nvPr/>
        </p:nvSpPr>
        <p:spPr>
          <a:xfrm>
            <a:off x="3845447" y="3824379"/>
            <a:ext cx="1792297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1602369D-1C41-C2B5-85DA-83E3AB09D340}"/>
              </a:ext>
            </a:extLst>
          </p:cNvPr>
          <p:cNvSpPr/>
          <p:nvPr/>
        </p:nvSpPr>
        <p:spPr>
          <a:xfrm>
            <a:off x="3051128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8883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407E8C-B707-9275-0B77-5689E678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F3A95-C2CF-F6DA-B212-BE3A323C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5623029" cy="187484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Partition the computation layer-by-layer, each partition is deployed on a device </a:t>
            </a:r>
          </a:p>
          <a:p>
            <a:pPr lvl="1"/>
            <a:r>
              <a:rPr kumimoji="1" lang="en-US" altLang="zh-CN" dirty="0"/>
              <a:t>Note that different layers can be grouped together </a:t>
            </a:r>
          </a:p>
          <a:p>
            <a:pPr lvl="1"/>
            <a:r>
              <a:rPr kumimoji="1" lang="en-US" altLang="zh-CN" dirty="0"/>
              <a:t>The strategy is out of the scope of this course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0648EF-28A3-1723-B534-44FC5C5B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3046" y="46488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9295CEF8-D0D7-99D1-D962-4FC90A42B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241" y="3089016"/>
            <a:ext cx="2860712" cy="205059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981A786-439A-B839-A030-0840D628758B}"/>
              </a:ext>
            </a:extLst>
          </p:cNvPr>
          <p:cNvGrpSpPr/>
          <p:nvPr/>
        </p:nvGrpSpPr>
        <p:grpSpPr>
          <a:xfrm>
            <a:off x="6200711" y="2738149"/>
            <a:ext cx="1368152" cy="616380"/>
            <a:chOff x="7884368" y="1584003"/>
            <a:chExt cx="1368152" cy="61638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67A0755-33BC-30F4-DDE4-8BE0BE90495A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220E985-8679-6BB9-5EFD-0C0C4F4A927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649BD0C-76C4-A724-877A-77168A6C5DAD}"/>
              </a:ext>
            </a:extLst>
          </p:cNvPr>
          <p:cNvCxnSpPr>
            <a:cxnSpLocks/>
          </p:cNvCxnSpPr>
          <p:nvPr/>
        </p:nvCxnSpPr>
        <p:spPr>
          <a:xfrm>
            <a:off x="6884787" y="3354529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73748E9-602C-D3D0-48A2-F273621FB901}"/>
              </a:ext>
            </a:extLst>
          </p:cNvPr>
          <p:cNvCxnSpPr>
            <a:cxnSpLocks/>
          </p:cNvCxnSpPr>
          <p:nvPr/>
        </p:nvCxnSpPr>
        <p:spPr>
          <a:xfrm>
            <a:off x="6026667" y="2253728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6DD1BC6-B0F2-8B57-9308-D2509075382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822506" y="2292381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B2BE353-241F-7E2E-A0FC-A61D450990EF}"/>
              </a:ext>
            </a:extLst>
          </p:cNvPr>
          <p:cNvGrpSpPr/>
          <p:nvPr/>
        </p:nvGrpSpPr>
        <p:grpSpPr>
          <a:xfrm>
            <a:off x="7312750" y="1607488"/>
            <a:ext cx="581384" cy="616380"/>
            <a:chOff x="7884368" y="1584003"/>
            <a:chExt cx="581384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868CA4-684C-43E5-DC98-847BA32EB27A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4520BEF-E6D4-64A6-5FB3-B6910D177B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2382600-462E-36A8-2139-2867151BEDD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7198645" y="2223868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9A3701-6173-A357-BE05-FC418F3AD933}"/>
              </a:ext>
            </a:extLst>
          </p:cNvPr>
          <p:cNvGrpSpPr/>
          <p:nvPr/>
        </p:nvGrpSpPr>
        <p:grpSpPr>
          <a:xfrm>
            <a:off x="5835925" y="1611717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076C303-6922-B6DA-BDA0-512141E4A34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31C2CF-F571-0673-C6B9-733E8BC78DF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A672C8-BC99-D2AC-2E69-F056215EB51B}"/>
              </a:ext>
            </a:extLst>
          </p:cNvPr>
          <p:cNvGrpSpPr/>
          <p:nvPr/>
        </p:nvGrpSpPr>
        <p:grpSpPr>
          <a:xfrm>
            <a:off x="6692044" y="1613936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FCAF6F8-E3B4-AB2D-B3E5-2B7097A6B0EC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E2F6C22-93DC-ADF5-08B7-031DA49D4FA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54AB1070-FE7C-6CBA-F687-E653B10BAB5C}"/>
              </a:ext>
            </a:extLst>
          </p:cNvPr>
          <p:cNvSpPr/>
          <p:nvPr/>
        </p:nvSpPr>
        <p:spPr>
          <a:xfrm>
            <a:off x="6198411" y="3871608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B7EC45-2036-CA29-F7A1-694CE7DE67BA}"/>
              </a:ext>
            </a:extLst>
          </p:cNvPr>
          <p:cNvSpPr txBox="1"/>
          <p:nvPr/>
        </p:nvSpPr>
        <p:spPr>
          <a:xfrm>
            <a:off x="6295273" y="4001927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EB958621-7F17-109E-A804-6D0F39533649}"/>
              </a:ext>
            </a:extLst>
          </p:cNvPr>
          <p:cNvCxnSpPr>
            <a:cxnSpLocks/>
          </p:cNvCxnSpPr>
          <p:nvPr/>
        </p:nvCxnSpPr>
        <p:spPr>
          <a:xfrm>
            <a:off x="6896408" y="448798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A2A7D5F-F488-2ED5-4AB8-6FC0B091DCA8}"/>
              </a:ext>
            </a:extLst>
          </p:cNvPr>
          <p:cNvGrpSpPr/>
          <p:nvPr/>
        </p:nvGrpSpPr>
        <p:grpSpPr>
          <a:xfrm>
            <a:off x="7787602" y="3378721"/>
            <a:ext cx="581384" cy="616380"/>
            <a:chOff x="7884368" y="1584003"/>
            <a:chExt cx="581384" cy="61638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7A5CF7-814F-CE81-57D5-8D34629BE3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A24DB5-EEF1-57B6-C0C5-97A7C03350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C6B2EEA-6B90-EF9B-A69A-26286266722E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7458043" y="3686911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2246CB9-4B90-0AFE-0660-039471F67E1C}"/>
              </a:ext>
            </a:extLst>
          </p:cNvPr>
          <p:cNvSpPr txBox="1"/>
          <p:nvPr/>
        </p:nvSpPr>
        <p:spPr>
          <a:xfrm>
            <a:off x="1305823" y="5250998"/>
            <a:ext cx="1775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The model 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97ABE83-D675-44C5-F1E3-30E57576DA61}"/>
              </a:ext>
            </a:extLst>
          </p:cNvPr>
          <p:cNvSpPr txBox="1"/>
          <p:nvPr/>
        </p:nvSpPr>
        <p:spPr>
          <a:xfrm>
            <a:off x="3747121" y="4464910"/>
            <a:ext cx="1775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partitioned computation graph </a:t>
            </a:r>
            <a:endParaRPr lang="zh-CN" altLang="en-US"/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A0081DA1-4DAF-598A-1959-1137DDD3F594}"/>
              </a:ext>
            </a:extLst>
          </p:cNvPr>
          <p:cNvSpPr/>
          <p:nvPr/>
        </p:nvSpPr>
        <p:spPr>
          <a:xfrm>
            <a:off x="3106512" y="4607203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83905313-7074-06DD-2884-A5572C76B247}"/>
              </a:ext>
            </a:extLst>
          </p:cNvPr>
          <p:cNvCxnSpPr>
            <a:cxnSpLocks/>
          </p:cNvCxnSpPr>
          <p:nvPr/>
        </p:nvCxnSpPr>
        <p:spPr>
          <a:xfrm flipH="1">
            <a:off x="1251967" y="4029098"/>
            <a:ext cx="204722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B3D03195-C06E-47CC-9B42-23F4A2CD9564}"/>
              </a:ext>
            </a:extLst>
          </p:cNvPr>
          <p:cNvCxnSpPr>
            <a:cxnSpLocks/>
          </p:cNvCxnSpPr>
          <p:nvPr/>
        </p:nvCxnSpPr>
        <p:spPr>
          <a:xfrm flipH="1">
            <a:off x="5634835" y="3489643"/>
            <a:ext cx="310556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右箭头 41">
            <a:extLst>
              <a:ext uri="{FF2B5EF4-FFF2-40B4-BE49-F238E27FC236}">
                <a16:creationId xmlns:a16="http://schemas.microsoft.com/office/drawing/2014/main" id="{64DC4453-C7D6-BD1C-ED48-1BE810FAABA3}"/>
              </a:ext>
            </a:extLst>
          </p:cNvPr>
          <p:cNvSpPr/>
          <p:nvPr/>
        </p:nvSpPr>
        <p:spPr>
          <a:xfrm rot="19326461">
            <a:off x="7996570" y="244179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F746097-5721-7160-CC5C-62E3A2868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299" y="2114885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4" name="右箭头 43">
            <a:extLst>
              <a:ext uri="{FF2B5EF4-FFF2-40B4-BE49-F238E27FC236}">
                <a16:creationId xmlns:a16="http://schemas.microsoft.com/office/drawing/2014/main" id="{8376A374-E728-6BDD-2892-C09A976726AD}"/>
              </a:ext>
            </a:extLst>
          </p:cNvPr>
          <p:cNvSpPr/>
          <p:nvPr/>
        </p:nvSpPr>
        <p:spPr>
          <a:xfrm>
            <a:off x="7886182" y="421946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C1E3F7E7-8CBA-FEE1-1A10-FF78D4094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816" y="4240205"/>
            <a:ext cx="616380" cy="6163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96226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40659-6730-D86E-0E74-FAC7F506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Pipeline parallelism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C94C8-48B4-826B-EDA4-FE9A1C94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A47297-87B2-A0ED-99F0-1850B0B9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632" b="64637"/>
          <a:stretch/>
        </p:blipFill>
        <p:spPr>
          <a:xfrm>
            <a:off x="3377935" y="1252470"/>
            <a:ext cx="2958823" cy="16050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C3CC67E-B1B8-CB6A-AA96-03DAF335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9139" r="82992" b="52674"/>
          <a:stretch/>
        </p:blipFill>
        <p:spPr>
          <a:xfrm>
            <a:off x="386184" y="1427097"/>
            <a:ext cx="327472" cy="1628842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7D44695A-71DB-8CF9-F6DE-385BE2318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544" y="1307016"/>
            <a:ext cx="909325" cy="1605031"/>
          </a:xfrm>
          <a:prstGeom prst="rect">
            <a:avLst/>
          </a:prstGeom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574572AD-F33F-9614-647E-AB4AF3E33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1622094"/>
            <a:ext cx="174392" cy="236399"/>
          </a:xfrm>
          <a:prstGeom prst="rect">
            <a:avLst/>
          </a:prstGeom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D3B0F604-771D-19B5-4456-720623F69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8721" y="1304478"/>
            <a:ext cx="909326" cy="410590"/>
          </a:xfrm>
          <a:prstGeom prst="rect">
            <a:avLst/>
          </a:prstGeom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DD3C926D-4C1B-DD6D-8F95-60970CBCD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22" y="1713381"/>
            <a:ext cx="909326" cy="410590"/>
          </a:xfrm>
          <a:prstGeom prst="rect">
            <a:avLst/>
          </a:prstGeom>
        </p:spPr>
      </p:pic>
      <p:pic>
        <p:nvPicPr>
          <p:cNvPr id="11" name="Picture 35">
            <a:extLst>
              <a:ext uri="{FF2B5EF4-FFF2-40B4-BE49-F238E27FC236}">
                <a16:creationId xmlns:a16="http://schemas.microsoft.com/office/drawing/2014/main" id="{F6E0F6E3-A409-C624-83D4-D34AD93DE2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722" y="2111091"/>
            <a:ext cx="909326" cy="410590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09475391-2CE6-55AB-228A-7A88E5AEA4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722" y="2513565"/>
            <a:ext cx="909326" cy="410590"/>
          </a:xfrm>
          <a:prstGeom prst="rect">
            <a:avLst/>
          </a:prstGeom>
        </p:spPr>
      </p:pic>
      <p:pic>
        <p:nvPicPr>
          <p:cNvPr id="13" name="Picture 37">
            <a:extLst>
              <a:ext uri="{FF2B5EF4-FFF2-40B4-BE49-F238E27FC236}">
                <a16:creationId xmlns:a16="http://schemas.microsoft.com/office/drawing/2014/main" id="{7E688D73-3943-F682-7859-A5A37B854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43" y="2021350"/>
            <a:ext cx="174392" cy="236399"/>
          </a:xfrm>
          <a:prstGeom prst="rect">
            <a:avLst/>
          </a:prstGeom>
        </p:spPr>
      </p:pic>
      <p:pic>
        <p:nvPicPr>
          <p:cNvPr id="14" name="Picture 38">
            <a:extLst>
              <a:ext uri="{FF2B5EF4-FFF2-40B4-BE49-F238E27FC236}">
                <a16:creationId xmlns:a16="http://schemas.microsoft.com/office/drawing/2014/main" id="{7E300D80-A7AE-6635-F339-0E39FE1A4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2421871"/>
            <a:ext cx="174392" cy="236399"/>
          </a:xfrm>
          <a:prstGeom prst="rect">
            <a:avLst/>
          </a:prstGeom>
        </p:spPr>
      </p:pic>
      <p:pic>
        <p:nvPicPr>
          <p:cNvPr id="15" name="Picture 39">
            <a:extLst>
              <a:ext uri="{FF2B5EF4-FFF2-40B4-BE49-F238E27FC236}">
                <a16:creationId xmlns:a16="http://schemas.microsoft.com/office/drawing/2014/main" id="{10846374-B03F-3CF6-D0A0-05D1E0A586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624" y="2423251"/>
            <a:ext cx="174390" cy="236399"/>
          </a:xfrm>
          <a:prstGeom prst="rect">
            <a:avLst/>
          </a:prstGeom>
        </p:spPr>
      </p:pic>
      <p:pic>
        <p:nvPicPr>
          <p:cNvPr id="16" name="Picture 40">
            <a:extLst>
              <a:ext uri="{FF2B5EF4-FFF2-40B4-BE49-F238E27FC236}">
                <a16:creationId xmlns:a16="http://schemas.microsoft.com/office/drawing/2014/main" id="{691A20B5-E634-392D-99C1-47282B098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2027860"/>
            <a:ext cx="174390" cy="236399"/>
          </a:xfrm>
          <a:prstGeom prst="rect">
            <a:avLst/>
          </a:prstGeom>
        </p:spPr>
      </p:pic>
      <p:pic>
        <p:nvPicPr>
          <p:cNvPr id="17" name="Picture 41">
            <a:extLst>
              <a:ext uri="{FF2B5EF4-FFF2-40B4-BE49-F238E27FC236}">
                <a16:creationId xmlns:a16="http://schemas.microsoft.com/office/drawing/2014/main" id="{32F885F2-4F0A-7A9D-254C-4CC238CA1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1620433"/>
            <a:ext cx="174390" cy="236399"/>
          </a:xfrm>
          <a:prstGeom prst="rect">
            <a:avLst/>
          </a:prstGeom>
        </p:spPr>
      </p:pic>
      <p:cxnSp>
        <p:nvCxnSpPr>
          <p:cNvPr id="18" name="Straight Arrow Connector 43">
            <a:extLst>
              <a:ext uri="{FF2B5EF4-FFF2-40B4-BE49-F238E27FC236}">
                <a16:creationId xmlns:a16="http://schemas.microsoft.com/office/drawing/2014/main" id="{6FAF3276-EAF0-A245-9133-F35109ABB994}"/>
              </a:ext>
            </a:extLst>
          </p:cNvPr>
          <p:cNvCxnSpPr>
            <a:cxnSpLocks/>
          </p:cNvCxnSpPr>
          <p:nvPr/>
        </p:nvCxnSpPr>
        <p:spPr>
          <a:xfrm>
            <a:off x="3715940" y="1707799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4">
            <a:extLst>
              <a:ext uri="{FF2B5EF4-FFF2-40B4-BE49-F238E27FC236}">
                <a16:creationId xmlns:a16="http://schemas.microsoft.com/office/drawing/2014/main" id="{5E0149D4-03C6-4E83-054D-B6958D11372E}"/>
              </a:ext>
            </a:extLst>
          </p:cNvPr>
          <p:cNvCxnSpPr>
            <a:cxnSpLocks/>
          </p:cNvCxnSpPr>
          <p:nvPr/>
        </p:nvCxnSpPr>
        <p:spPr>
          <a:xfrm>
            <a:off x="4073753" y="206583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5">
            <a:extLst>
              <a:ext uri="{FF2B5EF4-FFF2-40B4-BE49-F238E27FC236}">
                <a16:creationId xmlns:a16="http://schemas.microsoft.com/office/drawing/2014/main" id="{98B79336-2540-3C77-2213-F2BE4783F59E}"/>
              </a:ext>
            </a:extLst>
          </p:cNvPr>
          <p:cNvCxnSpPr>
            <a:cxnSpLocks/>
          </p:cNvCxnSpPr>
          <p:nvPr/>
        </p:nvCxnSpPr>
        <p:spPr>
          <a:xfrm>
            <a:off x="4451254" y="243428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49">
            <a:extLst>
              <a:ext uri="{FF2B5EF4-FFF2-40B4-BE49-F238E27FC236}">
                <a16:creationId xmlns:a16="http://schemas.microsoft.com/office/drawing/2014/main" id="{BF64FA39-E42E-9DE0-FB6A-985A44576C30}"/>
              </a:ext>
            </a:extLst>
          </p:cNvPr>
          <p:cNvCxnSpPr>
            <a:cxnSpLocks/>
          </p:cNvCxnSpPr>
          <p:nvPr/>
        </p:nvCxnSpPr>
        <p:spPr>
          <a:xfrm flipV="1">
            <a:off x="5553835" y="2050092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0">
            <a:extLst>
              <a:ext uri="{FF2B5EF4-FFF2-40B4-BE49-F238E27FC236}">
                <a16:creationId xmlns:a16="http://schemas.microsoft.com/office/drawing/2014/main" id="{9A6BAF3A-8C3C-EBB2-C8EB-2747AA55A362}"/>
              </a:ext>
            </a:extLst>
          </p:cNvPr>
          <p:cNvCxnSpPr>
            <a:cxnSpLocks/>
          </p:cNvCxnSpPr>
          <p:nvPr/>
        </p:nvCxnSpPr>
        <p:spPr>
          <a:xfrm flipV="1">
            <a:off x="5179646" y="2409828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51">
            <a:extLst>
              <a:ext uri="{FF2B5EF4-FFF2-40B4-BE49-F238E27FC236}">
                <a16:creationId xmlns:a16="http://schemas.microsoft.com/office/drawing/2014/main" id="{7BA6299B-DD11-A3F5-034C-CC80C49724DC}"/>
              </a:ext>
            </a:extLst>
          </p:cNvPr>
          <p:cNvCxnSpPr>
            <a:cxnSpLocks/>
          </p:cNvCxnSpPr>
          <p:nvPr/>
        </p:nvCxnSpPr>
        <p:spPr>
          <a:xfrm flipV="1">
            <a:off x="5907296" y="1679435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56">
            <a:extLst>
              <a:ext uri="{FF2B5EF4-FFF2-40B4-BE49-F238E27FC236}">
                <a16:creationId xmlns:a16="http://schemas.microsoft.com/office/drawing/2014/main" id="{2F8D91DD-5AD2-35AD-F5B0-34155D66EBE1}"/>
              </a:ext>
            </a:extLst>
          </p:cNvPr>
          <p:cNvCxnSpPr>
            <a:cxnSpLocks/>
          </p:cNvCxnSpPr>
          <p:nvPr/>
        </p:nvCxnSpPr>
        <p:spPr>
          <a:xfrm>
            <a:off x="3426618" y="1241754"/>
            <a:ext cx="1159651" cy="10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58">
            <a:extLst>
              <a:ext uri="{FF2B5EF4-FFF2-40B4-BE49-F238E27FC236}">
                <a16:creationId xmlns:a16="http://schemas.microsoft.com/office/drawing/2014/main" id="{6067FB7F-74CD-F433-DD01-F901643FD0CA}"/>
              </a:ext>
            </a:extLst>
          </p:cNvPr>
          <p:cNvSpPr txBox="1"/>
          <p:nvPr/>
        </p:nvSpPr>
        <p:spPr>
          <a:xfrm>
            <a:off x="3603465" y="948343"/>
            <a:ext cx="1479412" cy="3231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500"/>
              <a:t>Time</a:t>
            </a:r>
          </a:p>
        </p:txBody>
      </p:sp>
      <p:sp>
        <p:nvSpPr>
          <p:cNvPr id="26" name="Freeform 60">
            <a:extLst>
              <a:ext uri="{FF2B5EF4-FFF2-40B4-BE49-F238E27FC236}">
                <a16:creationId xmlns:a16="http://schemas.microsoft.com/office/drawing/2014/main" id="{A3A08896-D63D-10B6-1C60-16A094707DF0}"/>
              </a:ext>
            </a:extLst>
          </p:cNvPr>
          <p:cNvSpPr/>
          <p:nvPr/>
        </p:nvSpPr>
        <p:spPr>
          <a:xfrm>
            <a:off x="3774278" y="1365250"/>
            <a:ext cx="2171700" cy="1092200"/>
          </a:xfrm>
          <a:custGeom>
            <a:avLst/>
            <a:gdLst>
              <a:gd name="connsiteX0" fmla="*/ 0 w 2895600"/>
              <a:gd name="connsiteY0" fmla="*/ 0 h 1456267"/>
              <a:gd name="connsiteX1" fmla="*/ 0 w 2895600"/>
              <a:gd name="connsiteY1" fmla="*/ 499534 h 1456267"/>
              <a:gd name="connsiteX2" fmla="*/ 482600 w 2895600"/>
              <a:gd name="connsiteY2" fmla="*/ 499534 h 1456267"/>
              <a:gd name="connsiteX3" fmla="*/ 482600 w 2895600"/>
              <a:gd name="connsiteY3" fmla="*/ 973667 h 1456267"/>
              <a:gd name="connsiteX4" fmla="*/ 965200 w 2895600"/>
              <a:gd name="connsiteY4" fmla="*/ 973667 h 1456267"/>
              <a:gd name="connsiteX5" fmla="*/ 965200 w 2895600"/>
              <a:gd name="connsiteY5" fmla="*/ 1456267 h 1456267"/>
              <a:gd name="connsiteX6" fmla="*/ 1938867 w 2895600"/>
              <a:gd name="connsiteY6" fmla="*/ 1456267 h 1456267"/>
              <a:gd name="connsiteX7" fmla="*/ 1938867 w 2895600"/>
              <a:gd name="connsiteY7" fmla="*/ 956734 h 1456267"/>
              <a:gd name="connsiteX8" fmla="*/ 2413000 w 2895600"/>
              <a:gd name="connsiteY8" fmla="*/ 956734 h 1456267"/>
              <a:gd name="connsiteX9" fmla="*/ 2413000 w 2895600"/>
              <a:gd name="connsiteY9" fmla="*/ 482600 h 1456267"/>
              <a:gd name="connsiteX10" fmla="*/ 2895600 w 2895600"/>
              <a:gd name="connsiteY10" fmla="*/ 491067 h 1456267"/>
              <a:gd name="connsiteX11" fmla="*/ 2895600 w 2895600"/>
              <a:gd name="connsiteY11" fmla="*/ 0 h 1456267"/>
              <a:gd name="connsiteX12" fmla="*/ 0 w 2895600"/>
              <a:gd name="connsiteY12" fmla="*/ 0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95600" h="1456267">
                <a:moveTo>
                  <a:pt x="0" y="0"/>
                </a:moveTo>
                <a:lnTo>
                  <a:pt x="0" y="499534"/>
                </a:lnTo>
                <a:lnTo>
                  <a:pt x="482600" y="499534"/>
                </a:lnTo>
                <a:lnTo>
                  <a:pt x="482600" y="973667"/>
                </a:lnTo>
                <a:lnTo>
                  <a:pt x="965200" y="973667"/>
                </a:lnTo>
                <a:lnTo>
                  <a:pt x="965200" y="1456267"/>
                </a:lnTo>
                <a:lnTo>
                  <a:pt x="1938867" y="1456267"/>
                </a:lnTo>
                <a:lnTo>
                  <a:pt x="1938867" y="956734"/>
                </a:lnTo>
                <a:lnTo>
                  <a:pt x="2413000" y="956734"/>
                </a:lnTo>
                <a:lnTo>
                  <a:pt x="2413000" y="482600"/>
                </a:lnTo>
                <a:lnTo>
                  <a:pt x="2895600" y="491067"/>
                </a:lnTo>
                <a:lnTo>
                  <a:pt x="289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" name="Straight Arrow Connector 62">
            <a:extLst>
              <a:ext uri="{FF2B5EF4-FFF2-40B4-BE49-F238E27FC236}">
                <a16:creationId xmlns:a16="http://schemas.microsoft.com/office/drawing/2014/main" id="{891D8018-1CB9-C6AF-486A-D1FF9CA4C06A}"/>
              </a:ext>
            </a:extLst>
          </p:cNvPr>
          <p:cNvCxnSpPr/>
          <p:nvPr/>
        </p:nvCxnSpPr>
        <p:spPr>
          <a:xfrm flipV="1">
            <a:off x="5299562" y="948343"/>
            <a:ext cx="1449099" cy="35613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63">
            <a:extLst>
              <a:ext uri="{FF2B5EF4-FFF2-40B4-BE49-F238E27FC236}">
                <a16:creationId xmlns:a16="http://schemas.microsoft.com/office/drawing/2014/main" id="{20B25D26-F1AC-6B7C-B497-196164AF8616}"/>
              </a:ext>
            </a:extLst>
          </p:cNvPr>
          <p:cNvSpPr txBox="1"/>
          <p:nvPr/>
        </p:nvSpPr>
        <p:spPr>
          <a:xfrm>
            <a:off x="6746644" y="664894"/>
            <a:ext cx="25778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Bubble where processes are idle</a:t>
            </a:r>
          </a:p>
        </p:txBody>
      </p:sp>
      <p:pic>
        <p:nvPicPr>
          <p:cNvPr id="31" name="Picture 6">
            <a:extLst>
              <a:ext uri="{FF2B5EF4-FFF2-40B4-BE49-F238E27FC236}">
                <a16:creationId xmlns:a16="http://schemas.microsoft.com/office/drawing/2014/main" id="{4341D2F3-2010-C1A2-2E7F-8FFA7F914D9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56090"/>
          <a:stretch/>
        </p:blipFill>
        <p:spPr>
          <a:xfrm>
            <a:off x="5580954" y="3525881"/>
            <a:ext cx="3482577" cy="886650"/>
          </a:xfrm>
          <a:prstGeom prst="rect">
            <a:avLst/>
          </a:prstGeom>
        </p:spPr>
      </p:pic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0408697E-82F9-70C1-DF37-C29B61B9B080}"/>
              </a:ext>
            </a:extLst>
          </p:cNvPr>
          <p:cNvSpPr txBox="1">
            <a:spLocks/>
          </p:cNvSpPr>
          <p:nvPr/>
        </p:nvSpPr>
        <p:spPr>
          <a:xfrm>
            <a:off x="1848527" y="4983271"/>
            <a:ext cx="4176464" cy="519868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How to reduce bubble? </a:t>
            </a:r>
            <a:endParaRPr kumimoji="1" lang="en-US" altLang="zh-CN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BE054B-740E-BFEF-4B01-A29FC395E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00048"/>
            <a:ext cx="4402832" cy="1700895"/>
          </a:xfrm>
        </p:spPr>
        <p:txBody>
          <a:bodyPr>
            <a:normAutofit/>
          </a:bodyPr>
          <a:lstStyle/>
          <a:p>
            <a:r>
              <a:rPr lang="en-US" altLang="zh-CN" dirty="0"/>
              <a:t>Note that each stage may contain multiple layers, where the detailed number is configurable </a:t>
            </a:r>
          </a:p>
        </p:txBody>
      </p:sp>
    </p:spTree>
    <p:extLst>
      <p:ext uri="{BB962C8B-B14F-4D97-AF65-F5344CB8AC3E}">
        <p14:creationId xmlns:p14="http://schemas.microsoft.com/office/powerpoint/2010/main" val="143511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3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CDDBC-666C-097B-7F7C-97B20AAE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Technique: micro-batching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0547E2-7FDE-888A-4E3E-CBD4FAB0D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Reducing the bubble size by breaking the batch size into smaller pieces to reduce the idle time of the processes</a:t>
            </a:r>
          </a:p>
          <a:p>
            <a:pPr lvl="1"/>
            <a:r>
              <a:rPr lang="en-US" altLang="zh-CN" dirty="0"/>
              <a:t>Reduces bubble size in an easy way to implement</a:t>
            </a:r>
          </a:p>
          <a:p>
            <a:r>
              <a:rPr lang="en-US" altLang="zh-CN" dirty="0"/>
              <a:t>Question: to what extent can micro-batching improves performance?</a:t>
            </a:r>
          </a:p>
          <a:p>
            <a:pPr lvl="1"/>
            <a:r>
              <a:rPr lang="en-US" altLang="zh-CN" dirty="0"/>
              <a:t>The bubble size depends on the #partitions (p)</a:t>
            </a:r>
          </a:p>
          <a:p>
            <a:pPr lvl="1"/>
            <a:r>
              <a:rPr lang="en-US" altLang="zh-CN" dirty="0"/>
              <a:t>The ratio bubble overhead depends on the overall pipeline numbers (m)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1DB1C1-A443-C0D6-A7D5-15303FFA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pic>
        <p:nvPicPr>
          <p:cNvPr id="5" name="Picture 97">
            <a:extLst>
              <a:ext uri="{FF2B5EF4-FFF2-40B4-BE49-F238E27FC236}">
                <a16:creationId xmlns:a16="http://schemas.microsoft.com/office/drawing/2014/main" id="{090DFAED-F9F8-810C-C564-7A49EC90A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0" t="22338" r="21210" b="57471"/>
          <a:stretch/>
        </p:blipFill>
        <p:spPr>
          <a:xfrm>
            <a:off x="1547664" y="4047411"/>
            <a:ext cx="8568952" cy="1452091"/>
          </a:xfrm>
          <a:prstGeom prst="rect">
            <a:avLst/>
          </a:prstGeom>
        </p:spPr>
      </p:pic>
      <p:sp>
        <p:nvSpPr>
          <p:cNvPr id="6" name="右大括号 5">
            <a:extLst>
              <a:ext uri="{FF2B5EF4-FFF2-40B4-BE49-F238E27FC236}">
                <a16:creationId xmlns:a16="http://schemas.microsoft.com/office/drawing/2014/main" id="{31083E44-1191-C9A5-C5F6-32142882F80C}"/>
              </a:ext>
            </a:extLst>
          </p:cNvPr>
          <p:cNvSpPr/>
          <p:nvPr/>
        </p:nvSpPr>
        <p:spPr>
          <a:xfrm rot="16200000">
            <a:off x="2159732" y="3829608"/>
            <a:ext cx="216024" cy="8640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1DB986-61B0-E8DC-C003-8086ECA11C0D}"/>
              </a:ext>
            </a:extLst>
          </p:cNvPr>
          <p:cNvSpPr txBox="1"/>
          <p:nvPr/>
        </p:nvSpPr>
        <p:spPr>
          <a:xfrm>
            <a:off x="2079230" y="380155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</a:t>
            </a:r>
            <a:endParaRPr kumimoji="1" lang="zh-CN" altLang="en-US" dirty="0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0C45CDF6-9B8E-B538-9DD6-716E4D34A586}"/>
              </a:ext>
            </a:extLst>
          </p:cNvPr>
          <p:cNvSpPr/>
          <p:nvPr/>
        </p:nvSpPr>
        <p:spPr>
          <a:xfrm rot="10800000">
            <a:off x="1217732" y="4428408"/>
            <a:ext cx="216024" cy="8640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AA7571-1CE4-A0D2-1DF8-271B21878815}"/>
              </a:ext>
            </a:extLst>
          </p:cNvPr>
          <p:cNvSpPr txBox="1"/>
          <p:nvPr/>
        </p:nvSpPr>
        <p:spPr>
          <a:xfrm>
            <a:off x="783753" y="46757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2396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727AE0-C81F-DE1A-25D4-851F0CE9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</p:spPr>
            <p:txBody>
              <a:bodyPr/>
              <a:lstStyle/>
              <a:p>
                <a:r>
                  <a:rPr kumimoji="1" lang="en-US" altLang="zh-CN"/>
                  <a:t>Question: what is the bubble size ? </a:t>
                </a:r>
              </a:p>
              <a:p>
                <a:pPr lvl="1"/>
                <a:r>
                  <a:rPr kumimoji="1" lang="en-US" altLang="zh-CN"/>
                  <a:t>p – 1 (p == #devices)</a:t>
                </a:r>
              </a:p>
              <a:p>
                <a:r>
                  <a:rPr kumimoji="1" lang="en-US" altLang="zh-CN"/>
                  <a:t>Question: what is the overhead?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kumimoji="1" lang="en-US" altLang="zh-CN" b="0" i="1" baseline="-2500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forward of a micro-batch (m)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kumimoji="1" lang="en-US" altLang="zh-CN" b="0" i="0" baseline="-2500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</a:t>
                </a:r>
                <a:r>
                  <a:rPr kumimoji="1" lang="en-US" altLang="zh-CN"/>
                  <a:t>backward of a micro-batch (m) </a:t>
                </a:r>
                <a:endParaRPr kumimoji="1" lang="en-US" altLang="zh-CN" b="0"/>
              </a:p>
              <a:p>
                <a:pPr lvl="1"/>
                <a:r>
                  <a:rPr kumimoji="1" lang="en-US" altLang="zh-CN" b="0"/>
                  <a:t>Ideal process time: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 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r>
                  <a:rPr kumimoji="1" lang="en-US" altLang="zh-CN" b="0"/>
                  <a:t> </a:t>
                </a:r>
              </a:p>
              <a:p>
                <a:pPr lvl="1"/>
                <a:r>
                  <a:rPr kumimoji="1" lang="en-US" altLang="zh-CN"/>
                  <a:t>Wasted time of bubble: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endParaRPr kumimoji="1" lang="en-US" altLang="zh-CN"/>
              </a:p>
              <a:p>
                <a:pPr lvl="1"/>
                <a:r>
                  <a:rPr kumimoji="1" lang="en-US" altLang="zh-CN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kumimoji="1" lang="en-US" altLang="zh-CN"/>
              </a:p>
              <a:p>
                <a:endParaRPr kumimoji="1" lang="en-US" altLang="zh-CN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  <a:blipFill>
                <a:blip r:embed="rId3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EA19C-53ED-307C-594F-16F24069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657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DA40E-D357-0DAA-38FA-E841ABEC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Question: what is the overhead of pipeline parallelism? </a:t>
                </a:r>
              </a:p>
              <a:p>
                <a:pPr lvl="1"/>
                <a:r>
                  <a:rPr kumimoji="1" lang="en-US" altLang="zh-CN" dirty="0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kumimoji="1" lang="en-US" altLang="zh-CN" dirty="0"/>
                  <a:t> </a:t>
                </a:r>
              </a:p>
              <a:p>
                <a:r>
                  <a:rPr kumimoji="1" lang="en-US" altLang="zh-CN" dirty="0"/>
                  <a:t>Optimization directions </a:t>
                </a:r>
              </a:p>
              <a:p>
                <a:pPr lvl="1"/>
                <a:r>
                  <a:rPr kumimoji="1" lang="en-US" altLang="zh-CN" dirty="0"/>
                  <a:t>1. increase m (e.g., increase the batch size)</a:t>
                </a:r>
              </a:p>
              <a:p>
                <a:pPr lvl="1"/>
                <a:r>
                  <a:rPr kumimoji="1" lang="en-US" altLang="zh-CN" dirty="0"/>
                  <a:t>2. reduce p (reduce the #partitions)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8CD227-45A0-F5ED-BC0A-6C4F5FF9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711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7E6AF0-AA6B-60E5-8115-8D3F5AD7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increase M requires increasing the batch size?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61D0A7-5580-928B-1FA8-9D3019F29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62226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too small batch size is inefficient in GPU utilization </a:t>
            </a:r>
          </a:p>
          <a:p>
            <a:pPr lvl="1"/>
            <a:r>
              <a:rPr kumimoji="1" lang="en-US" altLang="zh-CN" dirty="0"/>
              <a:t>Intuitively, the W is reused across each request </a:t>
            </a:r>
          </a:p>
          <a:p>
            <a:pPr lvl="1"/>
            <a:r>
              <a:rPr kumimoji="1" lang="en-US" altLang="zh-CN" dirty="0"/>
              <a:t>Thus, increase batch size by 2X would lead to only &lt; 2X increased execution time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41DF1-D311-5CE2-68EE-CE00E871B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8" name="Rectangle 132">
            <a:extLst>
              <a:ext uri="{FF2B5EF4-FFF2-40B4-BE49-F238E27FC236}">
                <a16:creationId xmlns:a16="http://schemas.microsoft.com/office/drawing/2014/main" id="{CB34EA91-C081-6E2A-F3F4-3DE12ECCC47B}"/>
              </a:ext>
            </a:extLst>
          </p:cNvPr>
          <p:cNvSpPr/>
          <p:nvPr/>
        </p:nvSpPr>
        <p:spPr>
          <a:xfrm>
            <a:off x="642963" y="3136767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9" name="Rectangle 133">
            <a:extLst>
              <a:ext uri="{FF2B5EF4-FFF2-40B4-BE49-F238E27FC236}">
                <a16:creationId xmlns:a16="http://schemas.microsoft.com/office/drawing/2014/main" id="{B1D3AAE3-BFB8-D132-FD9E-5B32CB27F07E}"/>
              </a:ext>
            </a:extLst>
          </p:cNvPr>
          <p:cNvSpPr/>
          <p:nvPr/>
        </p:nvSpPr>
        <p:spPr>
          <a:xfrm>
            <a:off x="642963" y="3959727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0" name="Rectangle 134">
            <a:extLst>
              <a:ext uri="{FF2B5EF4-FFF2-40B4-BE49-F238E27FC236}">
                <a16:creationId xmlns:a16="http://schemas.microsoft.com/office/drawing/2014/main" id="{39D640BE-EEEE-6D95-323F-969F99777F9E}"/>
              </a:ext>
            </a:extLst>
          </p:cNvPr>
          <p:cNvSpPr/>
          <p:nvPr/>
        </p:nvSpPr>
        <p:spPr>
          <a:xfrm>
            <a:off x="2915816" y="3136766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1" name="TextBox 136">
            <a:extLst>
              <a:ext uri="{FF2B5EF4-FFF2-40B4-BE49-F238E27FC236}">
                <a16:creationId xmlns:a16="http://schemas.microsoft.com/office/drawing/2014/main" id="{190B4517-66B7-C192-008E-996A40811D42}"/>
              </a:ext>
            </a:extLst>
          </p:cNvPr>
          <p:cNvSpPr txBox="1"/>
          <p:nvPr/>
        </p:nvSpPr>
        <p:spPr>
          <a:xfrm>
            <a:off x="2304153" y="380968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2" name="Straight Connector 137">
            <a:extLst>
              <a:ext uri="{FF2B5EF4-FFF2-40B4-BE49-F238E27FC236}">
                <a16:creationId xmlns:a16="http://schemas.microsoft.com/office/drawing/2014/main" id="{66845C63-40D1-F491-5236-8A8F70D7EB2D}"/>
              </a:ext>
            </a:extLst>
          </p:cNvPr>
          <p:cNvCxnSpPr/>
          <p:nvPr/>
        </p:nvCxnSpPr>
        <p:spPr>
          <a:xfrm>
            <a:off x="543666" y="3136767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13" name="Straight Connector 139">
            <a:extLst>
              <a:ext uri="{FF2B5EF4-FFF2-40B4-BE49-F238E27FC236}">
                <a16:creationId xmlns:a16="http://schemas.microsoft.com/office/drawing/2014/main" id="{2D481CCA-3D48-3B77-10B1-9D5BAE6FB12C}"/>
              </a:ext>
            </a:extLst>
          </p:cNvPr>
          <p:cNvCxnSpPr/>
          <p:nvPr/>
        </p:nvCxnSpPr>
        <p:spPr>
          <a:xfrm flipV="1">
            <a:off x="667187" y="3041248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" name="TextBox 140">
            <a:extLst>
              <a:ext uri="{FF2B5EF4-FFF2-40B4-BE49-F238E27FC236}">
                <a16:creationId xmlns:a16="http://schemas.microsoft.com/office/drawing/2014/main" id="{7C555487-EC84-EA56-D173-F89276941A34}"/>
              </a:ext>
            </a:extLst>
          </p:cNvPr>
          <p:cNvSpPr txBox="1"/>
          <p:nvPr/>
        </p:nvSpPr>
        <p:spPr>
          <a:xfrm>
            <a:off x="1239779" y="2704913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5" name="Straight Connector 141">
            <a:extLst>
              <a:ext uri="{FF2B5EF4-FFF2-40B4-BE49-F238E27FC236}">
                <a16:creationId xmlns:a16="http://schemas.microsoft.com/office/drawing/2014/main" id="{A1A56E1B-D0A1-B7EF-E4C3-40C442F8B645}"/>
              </a:ext>
            </a:extLst>
          </p:cNvPr>
          <p:cNvCxnSpPr>
            <a:cxnSpLocks/>
          </p:cNvCxnSpPr>
          <p:nvPr/>
        </p:nvCxnSpPr>
        <p:spPr>
          <a:xfrm>
            <a:off x="2915816" y="3051656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6" name="TextBox 142">
            <a:extLst>
              <a:ext uri="{FF2B5EF4-FFF2-40B4-BE49-F238E27FC236}">
                <a16:creationId xmlns:a16="http://schemas.microsoft.com/office/drawing/2014/main" id="{8D2921DC-A7EF-74C8-06D8-20E7DB45CDC4}"/>
              </a:ext>
            </a:extLst>
          </p:cNvPr>
          <p:cNvSpPr txBox="1"/>
          <p:nvPr/>
        </p:nvSpPr>
        <p:spPr>
          <a:xfrm>
            <a:off x="3204709" y="2787928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Box 143">
            <a:extLst>
              <a:ext uri="{FF2B5EF4-FFF2-40B4-BE49-F238E27FC236}">
                <a16:creationId xmlns:a16="http://schemas.microsoft.com/office/drawing/2014/main" id="{AAFF3676-7125-955A-7071-828E05610351}"/>
              </a:ext>
            </a:extLst>
          </p:cNvPr>
          <p:cNvSpPr txBox="1"/>
          <p:nvPr/>
        </p:nvSpPr>
        <p:spPr>
          <a:xfrm>
            <a:off x="1131216" y="4867795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</a:p>
        </p:txBody>
      </p:sp>
      <p:sp>
        <p:nvSpPr>
          <p:cNvPr id="18" name="TextBox 144">
            <a:extLst>
              <a:ext uri="{FF2B5EF4-FFF2-40B4-BE49-F238E27FC236}">
                <a16:creationId xmlns:a16="http://schemas.microsoft.com/office/drawing/2014/main" id="{2739D077-06AD-04B8-3E5C-783B3B3959E5}"/>
              </a:ext>
            </a:extLst>
          </p:cNvPr>
          <p:cNvSpPr txBox="1"/>
          <p:nvPr/>
        </p:nvSpPr>
        <p:spPr>
          <a:xfrm>
            <a:off x="3077687" y="4875168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9" name="Straight Connector 146">
            <a:extLst>
              <a:ext uri="{FF2B5EF4-FFF2-40B4-BE49-F238E27FC236}">
                <a16:creationId xmlns:a16="http://schemas.microsoft.com/office/drawing/2014/main" id="{28E021DD-29D9-3556-38D1-D899C41876D3}"/>
              </a:ext>
            </a:extLst>
          </p:cNvPr>
          <p:cNvCxnSpPr/>
          <p:nvPr/>
        </p:nvCxnSpPr>
        <p:spPr>
          <a:xfrm>
            <a:off x="2799989" y="3158120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20" name="TextBox 147">
            <a:extLst>
              <a:ext uri="{FF2B5EF4-FFF2-40B4-BE49-F238E27FC236}">
                <a16:creationId xmlns:a16="http://schemas.microsoft.com/office/drawing/2014/main" id="{ADAA624E-ECC4-4BBB-91FF-CECAFE0350B2}"/>
              </a:ext>
            </a:extLst>
          </p:cNvPr>
          <p:cNvSpPr txBox="1"/>
          <p:nvPr/>
        </p:nvSpPr>
        <p:spPr>
          <a:xfrm>
            <a:off x="2517897" y="3809684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pic>
        <p:nvPicPr>
          <p:cNvPr id="22" name="图片 21" descr="图表, 折线图&#10;&#10;AI 生成的内容可能不正确。">
            <a:extLst>
              <a:ext uri="{FF2B5EF4-FFF2-40B4-BE49-F238E27FC236}">
                <a16:creationId xmlns:a16="http://schemas.microsoft.com/office/drawing/2014/main" id="{D5417656-8924-30AF-8BB0-0B1EB10D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02" y="2430513"/>
            <a:ext cx="3909798" cy="236957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0B5DD56B-ECEE-8FE8-A6F9-28D2DB2A0099}"/>
              </a:ext>
            </a:extLst>
          </p:cNvPr>
          <p:cNvSpPr txBox="1"/>
          <p:nvPr/>
        </p:nvSpPr>
        <p:spPr>
          <a:xfrm>
            <a:off x="4280493" y="4912246"/>
            <a:ext cx="48179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400" dirty="0"/>
              <a:t>Case study: LLM inference performance (see Fast LLM Post-training via Decoupled and Fastest-of-N Speculation) 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129204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4761-8B23-8A4F-AAE6-1914E974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with Large Batch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5533C3-4DCD-4144-ADBC-B95B0BB8E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2" y="1869384"/>
            <a:ext cx="3178478" cy="254370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9AA6EA3-F37A-3D44-925B-C4CBEB092BF5}"/>
              </a:ext>
            </a:extLst>
          </p:cNvPr>
          <p:cNvSpPr txBox="1">
            <a:spLocks/>
          </p:cNvSpPr>
          <p:nvPr/>
        </p:nvSpPr>
        <p:spPr>
          <a:xfrm>
            <a:off x="219349" y="1084966"/>
            <a:ext cx="8001000" cy="894731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10000"/>
          </a:bodyPr>
          <a:lstStyle>
            <a:lvl1pPr marL="457200" indent="-442913" algn="l" defTabSz="914377" rtl="0" eaLnBrk="1" latinLnBrk="0" hangingPunct="1">
              <a:lnSpc>
                <a:spcPct val="90000"/>
              </a:lnSpc>
              <a:spcBef>
                <a:spcPts val="2200"/>
              </a:spcBef>
              <a:buClr>
                <a:schemeClr val="tx1"/>
              </a:buClr>
              <a:buSzPct val="100000"/>
              <a:buFont typeface="Wingdings" charset="2"/>
              <a:buChar char="Ø"/>
              <a:defRPr sz="2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1pPr>
            <a:lvl2pPr marL="914400" indent="-4572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24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2pPr>
            <a:lvl3pPr marL="1373188" indent="-31115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20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3pPr>
            <a:lvl4pPr marL="1830388" indent="-2365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4pPr>
            <a:lvl5pPr marL="2287588" indent="-23495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marL="14287" indent="0">
              <a:buClrTx/>
              <a:buNone/>
            </a:pPr>
            <a:r>
              <a:rPr lang="en-US" sz="2100"/>
              <a:t>Larger Batch leads to </a:t>
            </a:r>
            <a:r>
              <a:rPr lang="en-US" sz="2100">
                <a:solidFill>
                  <a:srgbClr val="FF0000"/>
                </a:solidFill>
              </a:rPr>
              <a:t>sub-optimal generalization</a:t>
            </a:r>
          </a:p>
          <a:p>
            <a:pPr marL="14287" indent="0">
              <a:buClrTx/>
              <a:buNone/>
            </a:pPr>
            <a:r>
              <a:rPr lang="en-US" sz="2100" kern="0">
                <a:solidFill>
                  <a:srgbClr val="000000"/>
                </a:solidFill>
                <a:latin typeface="Arial"/>
                <a:cs typeface="Arial"/>
              </a:rPr>
              <a:t>A common belief is that large batch training gets attracted to </a:t>
            </a:r>
            <a:r>
              <a:rPr lang="en-US" sz="2100" kern="0">
                <a:solidFill>
                  <a:srgbClr val="FF0000"/>
                </a:solidFill>
                <a:latin typeface="Arial"/>
                <a:cs typeface="Arial"/>
              </a:rPr>
              <a:t>“sharp </a:t>
            </a:r>
            <a:r>
              <a:rPr lang="en-US" sz="2100" kern="0" err="1">
                <a:solidFill>
                  <a:srgbClr val="FF0000"/>
                </a:solidFill>
                <a:latin typeface="Arial"/>
                <a:cs typeface="Arial"/>
              </a:rPr>
              <a:t>minimas</a:t>
            </a:r>
            <a:r>
              <a:rPr lang="en-US" sz="2100" kern="0">
                <a:solidFill>
                  <a:srgbClr val="FF0000"/>
                </a:solidFill>
                <a:latin typeface="Arial"/>
                <a:cs typeface="Arial"/>
              </a:rPr>
              <a:t>”</a:t>
            </a:r>
          </a:p>
          <a:p>
            <a:pPr lvl="1">
              <a:buClrTx/>
            </a:pPr>
            <a:endParaRPr lang="en-US" sz="180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41A2DE-358A-3046-9AB3-43F7AF008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/>
          <a:stretch/>
        </p:blipFill>
        <p:spPr>
          <a:xfrm>
            <a:off x="3596306" y="2155462"/>
            <a:ext cx="3427871" cy="1971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478465-B923-4944-817D-C9A635690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01" y="3143850"/>
            <a:ext cx="1890985" cy="1419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2EBFF6-43C8-8448-9D9D-726A7A039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01" y="1825741"/>
            <a:ext cx="1890985" cy="14192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B3BC47-4841-E046-BEE2-68635D82F830}"/>
              </a:ext>
            </a:extLst>
          </p:cNvPr>
          <p:cNvSpPr/>
          <p:nvPr/>
        </p:nvSpPr>
        <p:spPr>
          <a:xfrm>
            <a:off x="0" y="5157889"/>
            <a:ext cx="9102836" cy="553998"/>
          </a:xfrm>
          <a:prstGeom prst="rect">
            <a:avLst/>
          </a:prstGeom>
          <a:ln w="952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hangingPunct="0">
              <a:buClrTx/>
              <a:defRPr/>
            </a:pPr>
            <a:r>
              <a:rPr lang="en-US" sz="1000" dirty="0" err="1"/>
              <a:t>Keskar</a:t>
            </a:r>
            <a:r>
              <a:rPr lang="en-US" sz="1000" dirty="0"/>
              <a:t> et al., On Large-Batch Training for Deep Learning: Generalization Gap and Sharp Minima, ICLR’16.</a:t>
            </a:r>
          </a:p>
          <a:p>
            <a:pPr defTabSz="685800" hangingPunct="0"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Z. Yao, A.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Gholami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Q. Lei, K.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Keutzer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M. Mahoney. Hessian-based Analysis of Large Batch Training and Robustness to Adversaries, </a:t>
            </a:r>
            <a:r>
              <a:rPr lang="en-US" sz="1000" dirty="0"/>
              <a:t>NeurIPS’18.</a:t>
            </a:r>
          </a:p>
          <a:p>
            <a:pPr hangingPunct="0">
              <a:buClrTx/>
              <a:defRPr/>
            </a:pPr>
            <a:r>
              <a:rPr lang="en-US" sz="1000" dirty="0"/>
              <a:t>Ginsburg, Boris, Igor </a:t>
            </a:r>
            <a:r>
              <a:rPr lang="en-US" sz="1000" dirty="0" err="1"/>
              <a:t>Gitman</a:t>
            </a:r>
            <a:r>
              <a:rPr lang="en-US" sz="1000" dirty="0"/>
              <a:t>, and Yang You. "Large Batch Training of Convolutional Networks with LARS." arXiv:1708.03888, 2018.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06E179-40CD-BF6D-114D-379536BD4160}"/>
              </a:ext>
            </a:extLst>
          </p:cNvPr>
          <p:cNvSpPr txBox="1">
            <a:spLocks/>
          </p:cNvSpPr>
          <p:nvPr/>
        </p:nvSpPr>
        <p:spPr>
          <a:xfrm>
            <a:off x="219349" y="4588858"/>
            <a:ext cx="8540741" cy="429125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Key takeaway: </a:t>
            </a:r>
            <a:r>
              <a:rPr kumimoji="1" lang="en-US" altLang="zh-CN" sz="2400" b="0"/>
              <a:t>improving system should consider application properties 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49841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67E7A-15C7-9217-FCF9-08350849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large batch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74ADC2-2E52-ADF5-B4CF-EBF9ED77D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P#0. (Possible) Decreased accuracy</a:t>
            </a:r>
          </a:p>
          <a:p>
            <a:r>
              <a:rPr kumimoji="1" lang="en-US" altLang="zh-CN" dirty="0"/>
              <a:t>P#1. Increased memory at each device</a:t>
            </a:r>
          </a:p>
          <a:p>
            <a:pPr lvl="1"/>
            <a:r>
              <a:rPr kumimoji="1" lang="en-US" altLang="zh-CN" dirty="0"/>
              <a:t>Memory used for storing the activation memory </a:t>
            </a:r>
          </a:p>
          <a:p>
            <a:r>
              <a:rPr kumimoji="1" lang="en-US" altLang="zh-CN" dirty="0"/>
              <a:t>Though some optimizations exist</a:t>
            </a:r>
          </a:p>
          <a:p>
            <a:pPr lvl="1"/>
            <a:r>
              <a:rPr kumimoji="1" lang="en-US" altLang="zh-CN" dirty="0"/>
              <a:t>E.g., Re-computation, throw away the intermedia activations generated during the forward path, re-compute it during the backward path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dirty="0"/>
              <a:t>: trades performance for memory usage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CA908B-0C6C-59B3-DA10-EBD0A69F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817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84581-2343-7EA2-E097-F16461339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Can we reduce the number of pipeline stages (p)?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4DAA29-9E72-2F2F-186F-77D50BE08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917232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Typically, also challenging because AI models are really really large </a:t>
            </a:r>
          </a:p>
          <a:p>
            <a:r>
              <a:rPr kumimoji="1" lang="en-US" altLang="zh-CN" dirty="0"/>
              <a:t>Example: GPT-4 </a:t>
            </a:r>
          </a:p>
          <a:p>
            <a:pPr lvl="1"/>
            <a:r>
              <a:rPr kumimoji="1" lang="en-US" altLang="zh-CN" dirty="0"/>
              <a:t>Setup: 1.8 trillion parameters </a:t>
            </a:r>
          </a:p>
          <a:p>
            <a:pPr lvl="1"/>
            <a:r>
              <a:rPr kumimoji="1" lang="en-US" altLang="zh-CN" dirty="0"/>
              <a:t>120 layers </a:t>
            </a:r>
          </a:p>
          <a:p>
            <a:pPr lvl="1"/>
            <a:r>
              <a:rPr kumimoji="1" lang="en-US" altLang="zh-CN" dirty="0"/>
              <a:t>Assuming 4B for each parameter, we have 60 GB per-layer </a:t>
            </a:r>
          </a:p>
          <a:p>
            <a:r>
              <a:rPr kumimoji="1" lang="en-US" altLang="zh-CN" dirty="0"/>
              <a:t>What are the memory capacity of GPU? </a:t>
            </a:r>
          </a:p>
          <a:p>
            <a:pPr lvl="1"/>
            <a:r>
              <a:rPr kumimoji="1" lang="en-US" altLang="zh-CN" dirty="0"/>
              <a:t>80 GB for H100, 140 GB for H200 </a:t>
            </a:r>
          </a:p>
          <a:p>
            <a:pPr lvl="1"/>
            <a:r>
              <a:rPr kumimoji="1" lang="en-US" altLang="zh-CN" dirty="0"/>
              <a:t>Note that we also need to store activations &amp; input data ( &amp; optimization state)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5B93F5-61A1-1C2D-4181-D39847B5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F393605-E3C8-A627-4907-E12B0F37E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921396"/>
            <a:ext cx="3610744" cy="160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61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4E0D7-8CC9-15D5-E871-4CCBC60E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Tensor parallelism (TP)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19DA1-D316-3DF0-B95F-AA7A519FD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40284" cy="4032448"/>
          </a:xfrm>
        </p:spPr>
        <p:txBody>
          <a:bodyPr/>
          <a:lstStyle/>
          <a:p>
            <a:r>
              <a:rPr kumimoji="1" lang="en-US" altLang="zh-CN" dirty="0"/>
              <a:t>Partition the parameters of a layer</a:t>
            </a:r>
          </a:p>
          <a:p>
            <a:pPr lvl="1"/>
            <a:r>
              <a:rPr kumimoji="1" lang="en-US" altLang="zh-CN" dirty="0"/>
              <a:t>Each partition is deployed on a separate GPU </a:t>
            </a:r>
          </a:p>
          <a:p>
            <a:r>
              <a:rPr kumimoji="1" lang="en-US" altLang="zh-CN" dirty="0"/>
              <a:t>A group of GPUs hosting a complete set of W is treated as </a:t>
            </a:r>
            <a:r>
              <a:rPr kumimoji="1" lang="en-US" altLang="zh-CN" dirty="0">
                <a:solidFill>
                  <a:srgbClr val="C00000"/>
                </a:solidFill>
              </a:rPr>
              <a:t>a large logical GPU </a:t>
            </a:r>
            <a:r>
              <a:rPr kumimoji="1" lang="en-US" altLang="zh-CN" dirty="0"/>
              <a:t>to simplify the analysis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0FED7E-69AE-D31A-2390-4F74D40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9856591-53E5-ABB1-91F1-15AF2FB9321D}"/>
              </a:ext>
            </a:extLst>
          </p:cNvPr>
          <p:cNvGrpSpPr/>
          <p:nvPr/>
        </p:nvGrpSpPr>
        <p:grpSpPr>
          <a:xfrm>
            <a:off x="5909386" y="1876528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322D31A-F0BD-74BB-86CA-D2B961B344B0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00C181E-45F2-B5E0-97FE-71EE19D6553D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D3E18C0-C09D-1A49-E3AE-3BCBB212AAD3}"/>
              </a:ext>
            </a:extLst>
          </p:cNvPr>
          <p:cNvCxnSpPr>
            <a:cxnSpLocks/>
          </p:cNvCxnSpPr>
          <p:nvPr/>
        </p:nvCxnSpPr>
        <p:spPr>
          <a:xfrm>
            <a:off x="6593462" y="24929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F2D19BF1-4BE6-1130-8246-A7778D9F45C4}"/>
              </a:ext>
            </a:extLst>
          </p:cNvPr>
          <p:cNvCxnSpPr>
            <a:cxnSpLocks/>
          </p:cNvCxnSpPr>
          <p:nvPr/>
        </p:nvCxnSpPr>
        <p:spPr>
          <a:xfrm>
            <a:off x="5735342" y="13921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84F6CB7F-7817-D16B-0BC3-90E4BA871AC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531181" y="14307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126DCAA-8A62-21A4-3AA2-D45B4B0B445F}"/>
              </a:ext>
            </a:extLst>
          </p:cNvPr>
          <p:cNvGrpSpPr/>
          <p:nvPr/>
        </p:nvGrpSpPr>
        <p:grpSpPr>
          <a:xfrm>
            <a:off x="7021425" y="745867"/>
            <a:ext cx="581384" cy="616380"/>
            <a:chOff x="7884368" y="1584003"/>
            <a:chExt cx="581384" cy="61638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4651100-EFBE-1457-494B-B87066B872B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593C11-40B8-A6B1-7D0C-33C8123F1C6D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A808883-E5E8-D235-E5D1-EEDF1AEECC09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907320" y="13622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62378F0-4D2E-F1C2-1D4B-655685D0E40D}"/>
              </a:ext>
            </a:extLst>
          </p:cNvPr>
          <p:cNvGrpSpPr/>
          <p:nvPr/>
        </p:nvGrpSpPr>
        <p:grpSpPr>
          <a:xfrm>
            <a:off x="5544600" y="750096"/>
            <a:ext cx="576059" cy="616380"/>
            <a:chOff x="638921" y="2203432"/>
            <a:chExt cx="576059" cy="61638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BF6EE0-FC7B-57A2-7695-B6B1178A763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20B694-B503-AD60-9D47-7D2137EA8C1C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2EBE299-EBEB-DDF3-40B9-020378C4F7EA}"/>
              </a:ext>
            </a:extLst>
          </p:cNvPr>
          <p:cNvGrpSpPr/>
          <p:nvPr/>
        </p:nvGrpSpPr>
        <p:grpSpPr>
          <a:xfrm>
            <a:off x="6400719" y="752315"/>
            <a:ext cx="576059" cy="616380"/>
            <a:chOff x="638921" y="2203432"/>
            <a:chExt cx="576059" cy="61638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4586A5-B146-4C9B-543B-F02DCCE54A0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6EC7FE2-FF40-D564-C590-5ABDC6CA7FE5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5223176E-2637-EA70-0FB9-3B1C82BF172D}"/>
              </a:ext>
            </a:extLst>
          </p:cNvPr>
          <p:cNvSpPr/>
          <p:nvPr/>
        </p:nvSpPr>
        <p:spPr>
          <a:xfrm>
            <a:off x="5907086" y="3009987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D4F221-A107-9D5C-EE8E-84DA10F17661}"/>
              </a:ext>
            </a:extLst>
          </p:cNvPr>
          <p:cNvSpPr txBox="1"/>
          <p:nvPr/>
        </p:nvSpPr>
        <p:spPr>
          <a:xfrm>
            <a:off x="6003948" y="3140306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334834F-216F-EBFF-B82E-126127F77734}"/>
              </a:ext>
            </a:extLst>
          </p:cNvPr>
          <p:cNvCxnSpPr>
            <a:cxnSpLocks/>
          </p:cNvCxnSpPr>
          <p:nvPr/>
        </p:nvCxnSpPr>
        <p:spPr>
          <a:xfrm>
            <a:off x="6605083" y="362636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620AAFD-B396-1245-6A83-AE29FF1717CE}"/>
              </a:ext>
            </a:extLst>
          </p:cNvPr>
          <p:cNvGrpSpPr/>
          <p:nvPr/>
        </p:nvGrpSpPr>
        <p:grpSpPr>
          <a:xfrm>
            <a:off x="7496277" y="2517100"/>
            <a:ext cx="581384" cy="616380"/>
            <a:chOff x="7884368" y="1584003"/>
            <a:chExt cx="581384" cy="6163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0606BF1-6489-3DC1-9C6A-E1835D9A83F9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7BF563F-A935-0387-5DBD-5C8BA774F4D2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7F21EC92-EA34-3974-3F3D-4B6EDACAA52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7166718" y="2825290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F5267E-A6BF-4D6A-7E6C-4215CFA47198}"/>
              </a:ext>
            </a:extLst>
          </p:cNvPr>
          <p:cNvCxnSpPr>
            <a:cxnSpLocks/>
          </p:cNvCxnSpPr>
          <p:nvPr/>
        </p:nvCxnSpPr>
        <p:spPr>
          <a:xfrm flipH="1">
            <a:off x="7312117" y="2847639"/>
            <a:ext cx="912890" cy="986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箭头 29">
            <a:extLst>
              <a:ext uri="{FF2B5EF4-FFF2-40B4-BE49-F238E27FC236}">
                <a16:creationId xmlns:a16="http://schemas.microsoft.com/office/drawing/2014/main" id="{E378E7EE-C12D-AC07-3BE8-6CDEE8C0D6C7}"/>
              </a:ext>
            </a:extLst>
          </p:cNvPr>
          <p:cNvSpPr/>
          <p:nvPr/>
        </p:nvSpPr>
        <p:spPr>
          <a:xfrm rot="19326461">
            <a:off x="7729251" y="443820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6F537FE-E327-18AA-9549-DCABFF34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980" y="116910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右箭头 31">
            <a:extLst>
              <a:ext uri="{FF2B5EF4-FFF2-40B4-BE49-F238E27FC236}">
                <a16:creationId xmlns:a16="http://schemas.microsoft.com/office/drawing/2014/main" id="{965511D6-33DE-B11F-E039-934CFDD8CE82}"/>
              </a:ext>
            </a:extLst>
          </p:cNvPr>
          <p:cNvSpPr/>
          <p:nvPr/>
        </p:nvSpPr>
        <p:spPr>
          <a:xfrm>
            <a:off x="7747997" y="1158464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D6E2C4E-8EB7-814F-2C0F-17F3A4B0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07" y="1189401"/>
            <a:ext cx="616380" cy="6163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E6C70A4-8123-0CCE-500C-195E8B0925DA}"/>
              </a:ext>
            </a:extLst>
          </p:cNvPr>
          <p:cNvCxnSpPr>
            <a:cxnSpLocks/>
          </p:cNvCxnSpPr>
          <p:nvPr/>
        </p:nvCxnSpPr>
        <p:spPr>
          <a:xfrm flipH="1" flipV="1">
            <a:off x="6809921" y="1004694"/>
            <a:ext cx="977048" cy="1085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842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Parallelism (use matrix multiplication as an example): Forward Pass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228FA46-7ADF-584B-A404-F1E9EFB3C12C}"/>
              </a:ext>
            </a:extLst>
          </p:cNvPr>
          <p:cNvSpPr/>
          <p:nvPr/>
        </p:nvSpPr>
        <p:spPr>
          <a:xfrm>
            <a:off x="1611702" y="1513160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BDB9838-B6CB-8147-8800-13856FAD3A18}"/>
              </a:ext>
            </a:extLst>
          </p:cNvPr>
          <p:cNvSpPr/>
          <p:nvPr/>
        </p:nvSpPr>
        <p:spPr>
          <a:xfrm>
            <a:off x="1611702" y="2336120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6273F63-85AC-904A-BDB8-E34A7ECD59AD}"/>
              </a:ext>
            </a:extLst>
          </p:cNvPr>
          <p:cNvSpPr/>
          <p:nvPr/>
        </p:nvSpPr>
        <p:spPr>
          <a:xfrm>
            <a:off x="3884555" y="1513159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2AF9CDF-7F9A-4046-8BC8-3B812D9A7EF7}"/>
              </a:ext>
            </a:extLst>
          </p:cNvPr>
          <p:cNvSpPr txBox="1"/>
          <p:nvPr/>
        </p:nvSpPr>
        <p:spPr>
          <a:xfrm>
            <a:off x="3272892" y="21860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11C61F1-B3D9-7945-BF56-4F687F995DD9}"/>
              </a:ext>
            </a:extLst>
          </p:cNvPr>
          <p:cNvCxnSpPr/>
          <p:nvPr/>
        </p:nvCxnSpPr>
        <p:spPr>
          <a:xfrm>
            <a:off x="1512405" y="1513160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1DFDBBBC-981C-5045-9F19-36C65EDEBCD8}"/>
              </a:ext>
            </a:extLst>
          </p:cNvPr>
          <p:cNvSpPr txBox="1"/>
          <p:nvPr/>
        </p:nvSpPr>
        <p:spPr>
          <a:xfrm>
            <a:off x="1119713" y="18080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4C3B74D-5487-FB49-93EF-CF4E14A390DB}"/>
              </a:ext>
            </a:extLst>
          </p:cNvPr>
          <p:cNvCxnSpPr/>
          <p:nvPr/>
        </p:nvCxnSpPr>
        <p:spPr>
          <a:xfrm flipV="1">
            <a:off x="1635926" y="1417641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5CB7B564-42E6-BF49-8AAD-265D55276DBA}"/>
              </a:ext>
            </a:extLst>
          </p:cNvPr>
          <p:cNvSpPr txBox="1"/>
          <p:nvPr/>
        </p:nvSpPr>
        <p:spPr>
          <a:xfrm>
            <a:off x="2208518" y="1081306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67A4441-54BB-B340-A405-B3E5E3388682}"/>
              </a:ext>
            </a:extLst>
          </p:cNvPr>
          <p:cNvCxnSpPr>
            <a:cxnSpLocks/>
          </p:cNvCxnSpPr>
          <p:nvPr/>
        </p:nvCxnSpPr>
        <p:spPr>
          <a:xfrm>
            <a:off x="3884555" y="1428049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A89593-AC88-8E42-851F-4538444DAA6D}"/>
              </a:ext>
            </a:extLst>
          </p:cNvPr>
          <p:cNvSpPr txBox="1"/>
          <p:nvPr/>
        </p:nvSpPr>
        <p:spPr>
          <a:xfrm>
            <a:off x="4173448" y="1164321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75CC6DF-E302-2647-A73A-59AA5B1C1704}"/>
              </a:ext>
            </a:extLst>
          </p:cNvPr>
          <p:cNvSpPr txBox="1"/>
          <p:nvPr/>
        </p:nvSpPr>
        <p:spPr>
          <a:xfrm>
            <a:off x="2099955" y="3244188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0760ECC-B865-8340-BD08-FCCAA806FE08}"/>
              </a:ext>
            </a:extLst>
          </p:cNvPr>
          <p:cNvSpPr txBox="1"/>
          <p:nvPr/>
        </p:nvSpPr>
        <p:spPr>
          <a:xfrm>
            <a:off x="4046426" y="3251561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ADD9487-2FC3-1748-A408-079EEC2CAD47}"/>
              </a:ext>
            </a:extLst>
          </p:cNvPr>
          <p:cNvCxnSpPr/>
          <p:nvPr/>
        </p:nvCxnSpPr>
        <p:spPr>
          <a:xfrm>
            <a:off x="3768728" y="1534513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CBD096F6-B050-834E-B1F7-15D4A0A7B1DC}"/>
              </a:ext>
            </a:extLst>
          </p:cNvPr>
          <p:cNvSpPr txBox="1"/>
          <p:nvPr/>
        </p:nvSpPr>
        <p:spPr>
          <a:xfrm>
            <a:off x="3486636" y="2186077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C3C9E2D9-FB8D-1441-B1DD-91676229018E}"/>
              </a:ext>
            </a:extLst>
          </p:cNvPr>
          <p:cNvCxnSpPr>
            <a:cxnSpLocks/>
          </p:cNvCxnSpPr>
          <p:nvPr/>
        </p:nvCxnSpPr>
        <p:spPr>
          <a:xfrm flipH="1">
            <a:off x="4918294" y="2336120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8897216-7C53-4942-8BE5-237B79417D01}"/>
              </a:ext>
            </a:extLst>
          </p:cNvPr>
          <p:cNvSpPr/>
          <p:nvPr/>
        </p:nvSpPr>
        <p:spPr>
          <a:xfrm>
            <a:off x="5527572" y="1500390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77E67E4-5DA1-0D47-9A48-844E0EC8AC48}"/>
              </a:ext>
            </a:extLst>
          </p:cNvPr>
          <p:cNvSpPr/>
          <p:nvPr/>
        </p:nvSpPr>
        <p:spPr>
          <a:xfrm>
            <a:off x="5523737" y="2323350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AD8647F-73E8-5546-89E9-E63F06DFCA24}"/>
              </a:ext>
            </a:extLst>
          </p:cNvPr>
          <p:cNvCxnSpPr>
            <a:cxnSpLocks/>
          </p:cNvCxnSpPr>
          <p:nvPr/>
        </p:nvCxnSpPr>
        <p:spPr>
          <a:xfrm>
            <a:off x="6436532" y="1540110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D046F9D8-51C7-7A44-B93B-F109A08F7CFE}"/>
              </a:ext>
            </a:extLst>
          </p:cNvPr>
          <p:cNvSpPr txBox="1"/>
          <p:nvPr/>
        </p:nvSpPr>
        <p:spPr>
          <a:xfrm>
            <a:off x="6536236" y="1752808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8C89509-8E2B-F146-845B-9D177B6891B6}"/>
              </a:ext>
            </a:extLst>
          </p:cNvPr>
          <p:cNvSpPr txBox="1"/>
          <p:nvPr/>
        </p:nvSpPr>
        <p:spPr>
          <a:xfrm>
            <a:off x="5828294" y="1101256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1B7A36F-5BA4-414B-B58C-FCADFAA7E73C}"/>
              </a:ext>
            </a:extLst>
          </p:cNvPr>
          <p:cNvCxnSpPr>
            <a:cxnSpLocks/>
          </p:cNvCxnSpPr>
          <p:nvPr/>
        </p:nvCxnSpPr>
        <p:spPr>
          <a:xfrm>
            <a:off x="5523737" y="1402379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1E759E7E-5A40-EF43-9DEF-4925CE2E8A8C}"/>
              </a:ext>
            </a:extLst>
          </p:cNvPr>
          <p:cNvSpPr txBox="1"/>
          <p:nvPr/>
        </p:nvSpPr>
        <p:spPr>
          <a:xfrm>
            <a:off x="5561329" y="3221217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56D0515-BA76-CB4D-857E-407FADCB877B}"/>
              </a:ext>
            </a:extLst>
          </p:cNvPr>
          <p:cNvGrpSpPr/>
          <p:nvPr/>
        </p:nvGrpSpPr>
        <p:grpSpPr>
          <a:xfrm>
            <a:off x="6646829" y="1490187"/>
            <a:ext cx="1309547" cy="2146528"/>
            <a:chOff x="8385163" y="2016444"/>
            <a:chExt cx="1746062" cy="2862036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FD22382-1A6D-CE41-BFB8-335BE883E546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B59A5B5-CF36-F94E-A197-2E7AC64C5F9E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Y</a:t>
              </a:r>
              <a:endParaRPr lang="en-US" sz="2100" baseline="30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AD7D2E38-0D3A-1244-A66B-FAD4D1935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/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Requires an all gather communication so that all processes get each others activation data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Suppose with a simple forward, each node needs to send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−1) × 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~=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  <a:blipFill>
                <a:blip r:embed="rId3"/>
                <a:stretch>
                  <a:fillRect l="-419" t="-2381" b="-5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665F56E4-3DF2-8DF0-D5F8-5B7B4AAF8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1448306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428DF8-7C21-50BC-7FBD-E8CCCBE09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2690798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Backward Pass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27A9C2-63CC-0F4A-8A4B-CE6E56DC6882}"/>
              </a:ext>
            </a:extLst>
          </p:cNvPr>
          <p:cNvSpPr/>
          <p:nvPr/>
        </p:nvSpPr>
        <p:spPr>
          <a:xfrm>
            <a:off x="3021260" y="1592179"/>
            <a:ext cx="1501902" cy="77495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0,</a:t>
            </a: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 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A9A9FF-FE37-EC49-82FC-C12FCA2226F0}"/>
              </a:ext>
            </a:extLst>
          </p:cNvPr>
          <p:cNvSpPr txBox="1"/>
          <p:nvPr/>
        </p:nvSpPr>
        <p:spPr>
          <a:xfrm>
            <a:off x="2669056" y="206984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b="1" kern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57E133-EA32-8C43-BB95-F0976B5CCD72}"/>
              </a:ext>
            </a:extLst>
          </p:cNvPr>
          <p:cNvSpPr txBox="1"/>
          <p:nvPr/>
        </p:nvSpPr>
        <p:spPr>
          <a:xfrm>
            <a:off x="3532490" y="2580063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X</a:t>
            </a:r>
            <a:r>
              <a:rPr lang="en-US" sz="2100" kern="0" baseline="30000">
                <a:solidFill>
                  <a:sysClr val="windowText" lastClr="000000"/>
                </a:solidFill>
              </a:rPr>
              <a:t>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5235CA-9DCC-AD4E-B1FB-5DAF309D3D31}"/>
              </a:ext>
            </a:extLst>
          </p:cNvPr>
          <p:cNvSpPr txBox="1"/>
          <p:nvPr/>
        </p:nvSpPr>
        <p:spPr>
          <a:xfrm>
            <a:off x="1846419" y="3425136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AB837C8-88A3-FA4F-B92F-5681844EE856}"/>
              </a:ext>
            </a:extLst>
          </p:cNvPr>
          <p:cNvCxnSpPr>
            <a:cxnSpLocks/>
          </p:cNvCxnSpPr>
          <p:nvPr/>
        </p:nvCxnSpPr>
        <p:spPr>
          <a:xfrm flipH="1">
            <a:off x="4715304" y="2439178"/>
            <a:ext cx="54863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5AD6EFEE-B8B4-5F43-95F3-54AC6D9C74C0}"/>
              </a:ext>
            </a:extLst>
          </p:cNvPr>
          <p:cNvSpPr/>
          <p:nvPr/>
        </p:nvSpPr>
        <p:spPr>
          <a:xfrm>
            <a:off x="5646025" y="1593135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EBCA97C-1665-C14A-85D2-0F850258C48B}"/>
              </a:ext>
            </a:extLst>
          </p:cNvPr>
          <p:cNvSpPr/>
          <p:nvPr/>
        </p:nvSpPr>
        <p:spPr>
          <a:xfrm>
            <a:off x="5646025" y="2416095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B438001-56EA-084C-8CF1-DE81D6D3E7C6}"/>
              </a:ext>
            </a:extLst>
          </p:cNvPr>
          <p:cNvCxnSpPr/>
          <p:nvPr/>
        </p:nvCxnSpPr>
        <p:spPr>
          <a:xfrm>
            <a:off x="5546728" y="1593135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C33CFED-4EB0-D648-8329-310A6C19E86C}"/>
              </a:ext>
            </a:extLst>
          </p:cNvPr>
          <p:cNvSpPr txBox="1"/>
          <p:nvPr/>
        </p:nvSpPr>
        <p:spPr>
          <a:xfrm>
            <a:off x="5154037" y="1887996"/>
            <a:ext cx="4700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kern="0">
                <a:solidFill>
                  <a:sysClr val="windowText" lastClr="000000"/>
                </a:solidFill>
              </a:rPr>
              <a:t>d</a:t>
            </a:r>
            <a:r>
              <a:rPr lang="en-US" sz="1350" kern="0" baseline="-25000">
                <a:solidFill>
                  <a:sysClr val="windowText" lastClr="000000"/>
                </a:solidFill>
              </a:rPr>
              <a:t>i</a:t>
            </a:r>
            <a:r>
              <a:rPr lang="en-US" sz="1350" kern="0">
                <a:solidFill>
                  <a:sysClr val="windowText" lastClr="000000"/>
                </a:solidFill>
              </a:rPr>
              <a:t>/P</a:t>
            </a:r>
            <a:endParaRPr lang="en-US" sz="1350" kern="0" baseline="-25000">
              <a:solidFill>
                <a:sysClr val="windowText" lastClr="00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33D7C8-B5B0-424E-A51D-B0617F618C32}"/>
              </a:ext>
            </a:extLst>
          </p:cNvPr>
          <p:cNvSpPr txBox="1"/>
          <p:nvPr/>
        </p:nvSpPr>
        <p:spPr>
          <a:xfrm>
            <a:off x="6116876" y="3425136"/>
            <a:ext cx="6156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W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8618DC-916F-E54D-9F0F-8EC43762BDD0}"/>
              </a:ext>
            </a:extLst>
          </p:cNvPr>
          <p:cNvSpPr txBox="1"/>
          <p:nvPr/>
        </p:nvSpPr>
        <p:spPr>
          <a:xfrm>
            <a:off x="110754" y="4161949"/>
            <a:ext cx="632232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dirty="0"/>
              <a:t>No communication needed as every processor only needs the gradient of its own parameters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8CC688E-463C-3750-CB4D-7E4362B8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1586030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2EBE27-D697-7A94-8514-977993C0B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2828522"/>
            <a:ext cx="576064" cy="576064"/>
          </a:xfrm>
          <a:prstGeom prst="rect">
            <a:avLst/>
          </a:prstGeom>
        </p:spPr>
      </p:pic>
      <p:sp>
        <p:nvSpPr>
          <p:cNvPr id="6" name="Rectangle 149">
            <a:extLst>
              <a:ext uri="{FF2B5EF4-FFF2-40B4-BE49-F238E27FC236}">
                <a16:creationId xmlns:a16="http://schemas.microsoft.com/office/drawing/2014/main" id="{8DD312BC-53F3-B734-E0F2-8CA135CBAB16}"/>
              </a:ext>
            </a:extLst>
          </p:cNvPr>
          <p:cNvSpPr/>
          <p:nvPr/>
        </p:nvSpPr>
        <p:spPr>
          <a:xfrm>
            <a:off x="1583656" y="1617638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7" name="Rectangle 150">
            <a:extLst>
              <a:ext uri="{FF2B5EF4-FFF2-40B4-BE49-F238E27FC236}">
                <a16:creationId xmlns:a16="http://schemas.microsoft.com/office/drawing/2014/main" id="{1A5F302F-E2FC-8AD5-457E-97BA5CCE81E6}"/>
              </a:ext>
            </a:extLst>
          </p:cNvPr>
          <p:cNvSpPr/>
          <p:nvPr/>
        </p:nvSpPr>
        <p:spPr>
          <a:xfrm>
            <a:off x="1579821" y="2440598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1803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Backward Pass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AAE1A-77CC-7748-B3BA-6F422B32B488}"/>
              </a:ext>
            </a:extLst>
          </p:cNvPr>
          <p:cNvSpPr/>
          <p:nvPr/>
        </p:nvSpPr>
        <p:spPr>
          <a:xfrm>
            <a:off x="954824" y="1618907"/>
            <a:ext cx="729825" cy="1645919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7BA48-D269-CA45-9E6B-0975733CB835}"/>
              </a:ext>
            </a:extLst>
          </p:cNvPr>
          <p:cNvSpPr/>
          <p:nvPr/>
        </p:nvSpPr>
        <p:spPr>
          <a:xfrm>
            <a:off x="1684649" y="1618907"/>
            <a:ext cx="802629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885781-4A16-5C4D-99ED-28DACB9AE989}"/>
              </a:ext>
            </a:extLst>
          </p:cNvPr>
          <p:cNvSpPr/>
          <p:nvPr/>
        </p:nvSpPr>
        <p:spPr>
          <a:xfrm>
            <a:off x="3227676" y="1618907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8EF37E-EE93-CF4F-8ADE-7344EC150577}"/>
              </a:ext>
            </a:extLst>
          </p:cNvPr>
          <p:cNvSpPr txBox="1"/>
          <p:nvPr/>
        </p:nvSpPr>
        <p:spPr>
          <a:xfrm>
            <a:off x="2616013" y="2291825"/>
            <a:ext cx="25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5DE85E-D3BD-ED47-85C0-D65AB761E491}"/>
              </a:ext>
            </a:extLst>
          </p:cNvPr>
          <p:cNvCxnSpPr>
            <a:cxnSpLocks/>
          </p:cNvCxnSpPr>
          <p:nvPr/>
        </p:nvCxnSpPr>
        <p:spPr>
          <a:xfrm>
            <a:off x="855526" y="1618908"/>
            <a:ext cx="0" cy="165919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56D8CC-5B9E-F240-9692-036201EDB961}"/>
              </a:ext>
            </a:extLst>
          </p:cNvPr>
          <p:cNvSpPr txBox="1"/>
          <p:nvPr/>
        </p:nvSpPr>
        <p:spPr>
          <a:xfrm>
            <a:off x="1142592" y="1195436"/>
            <a:ext cx="7833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22170A8-2F6C-2C45-9C6B-2FE96209213D}"/>
              </a:ext>
            </a:extLst>
          </p:cNvPr>
          <p:cNvCxnSpPr>
            <a:cxnSpLocks/>
          </p:cNvCxnSpPr>
          <p:nvPr/>
        </p:nvCxnSpPr>
        <p:spPr>
          <a:xfrm>
            <a:off x="979047" y="1524615"/>
            <a:ext cx="70560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3EC449C-F591-9F45-9030-7D887D16F85E}"/>
              </a:ext>
            </a:extLst>
          </p:cNvPr>
          <p:cNvSpPr txBox="1"/>
          <p:nvPr/>
        </p:nvSpPr>
        <p:spPr>
          <a:xfrm>
            <a:off x="450063" y="2241395"/>
            <a:ext cx="5365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 dirty="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B4AF59-48A4-2049-BFA9-3A2F531D0680}"/>
              </a:ext>
            </a:extLst>
          </p:cNvPr>
          <p:cNvCxnSpPr>
            <a:cxnSpLocks/>
          </p:cNvCxnSpPr>
          <p:nvPr/>
        </p:nvCxnSpPr>
        <p:spPr>
          <a:xfrm>
            <a:off x="3227676" y="1533797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73FA1883-38D9-CF43-BD7C-0F4753413EEA}"/>
              </a:ext>
            </a:extLst>
          </p:cNvPr>
          <p:cNvSpPr txBox="1"/>
          <p:nvPr/>
        </p:nvSpPr>
        <p:spPr>
          <a:xfrm>
            <a:off x="3516569" y="1270069"/>
            <a:ext cx="2322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D05E4E-8569-3446-849D-FA4FC9358B60}"/>
              </a:ext>
            </a:extLst>
          </p:cNvPr>
          <p:cNvSpPr txBox="1"/>
          <p:nvPr/>
        </p:nvSpPr>
        <p:spPr>
          <a:xfrm>
            <a:off x="1443077" y="3349936"/>
            <a:ext cx="7298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</a:t>
            </a:r>
            <a:r>
              <a:rPr lang="en-US" sz="2100" baseline="30000" dirty="0">
                <a:solidFill>
                  <a:prstClr val="black"/>
                </a:solidFill>
                <a:latin typeface="Calibri" panose="020F0502020204030204"/>
              </a:rPr>
              <a:t>T</a:t>
            </a: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3E2A8F-0DDF-F546-8604-45B12CB68527}"/>
              </a:ext>
            </a:extLst>
          </p:cNvPr>
          <p:cNvSpPr txBox="1"/>
          <p:nvPr/>
        </p:nvSpPr>
        <p:spPr>
          <a:xfrm>
            <a:off x="3389547" y="3357309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885872F-FF01-544D-9BF6-20E5125FCEBA}"/>
              </a:ext>
            </a:extLst>
          </p:cNvPr>
          <p:cNvCxnSpPr>
            <a:cxnSpLocks/>
          </p:cNvCxnSpPr>
          <p:nvPr/>
        </p:nvCxnSpPr>
        <p:spPr>
          <a:xfrm>
            <a:off x="3111849" y="1640261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9E1CCA6-6B68-3B43-A223-369F15C4F4F1}"/>
              </a:ext>
            </a:extLst>
          </p:cNvPr>
          <p:cNvSpPr txBox="1"/>
          <p:nvPr/>
        </p:nvSpPr>
        <p:spPr>
          <a:xfrm>
            <a:off x="2829757" y="2291825"/>
            <a:ext cx="39791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90BECAC-226F-4F41-913E-AAED5D889354}"/>
              </a:ext>
            </a:extLst>
          </p:cNvPr>
          <p:cNvCxnSpPr>
            <a:cxnSpLocks/>
          </p:cNvCxnSpPr>
          <p:nvPr/>
        </p:nvCxnSpPr>
        <p:spPr>
          <a:xfrm flipH="1">
            <a:off x="4261415" y="1640261"/>
            <a:ext cx="419022" cy="801606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BC93AA5-19AE-3A45-8974-1C3805DEAE35}"/>
              </a:ext>
            </a:extLst>
          </p:cNvPr>
          <p:cNvSpPr/>
          <p:nvPr/>
        </p:nvSpPr>
        <p:spPr>
          <a:xfrm>
            <a:off x="4885311" y="299441"/>
            <a:ext cx="783307" cy="164592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A87080A-66FF-844D-986B-C52F862B62A4}"/>
              </a:ext>
            </a:extLst>
          </p:cNvPr>
          <p:cNvSpPr/>
          <p:nvPr/>
        </p:nvSpPr>
        <p:spPr>
          <a:xfrm>
            <a:off x="4885311" y="2370028"/>
            <a:ext cx="783307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baseline="-25000">
              <a:solidFill>
                <a:sysClr val="windowText" lastClr="000000"/>
              </a:solidFill>
              <a:latin typeface="Calibri" panose="020F0502020204030204"/>
            </a:endParaRP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55CFFC1-B4FB-BD41-8BE2-2606BA3AC53E}"/>
              </a:ext>
            </a:extLst>
          </p:cNvPr>
          <p:cNvCxnSpPr>
            <a:cxnSpLocks/>
          </p:cNvCxnSpPr>
          <p:nvPr/>
        </p:nvCxnSpPr>
        <p:spPr>
          <a:xfrm flipH="1" flipV="1">
            <a:off x="4261415" y="2430325"/>
            <a:ext cx="444267" cy="666817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51A86572-BA0E-6D46-91E5-5827E768D373}"/>
              </a:ext>
            </a:extLst>
          </p:cNvPr>
          <p:cNvSpPr txBox="1"/>
          <p:nvPr/>
        </p:nvSpPr>
        <p:spPr>
          <a:xfrm>
            <a:off x="4898022" y="4135736"/>
            <a:ext cx="880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X</a:t>
            </a: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DB893B-D6BC-0A43-BC87-8B638A1E7E3C}"/>
              </a:ext>
            </a:extLst>
          </p:cNvPr>
          <p:cNvGrpSpPr/>
          <p:nvPr/>
        </p:nvGrpSpPr>
        <p:grpSpPr>
          <a:xfrm>
            <a:off x="6088240" y="1547068"/>
            <a:ext cx="1951203" cy="2146528"/>
            <a:chOff x="7781924" y="1854306"/>
            <a:chExt cx="2601604" cy="286203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78BE0F-12DC-EA49-BC10-2CAF24415C1C}"/>
                </a:ext>
              </a:extLst>
            </p:cNvPr>
            <p:cNvSpPr/>
            <p:nvPr/>
          </p:nvSpPr>
          <p:spPr>
            <a:xfrm>
              <a:off x="9339119" y="1854306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136A16-0425-084D-AB25-C245D1703615}"/>
                </a:ext>
              </a:extLst>
            </p:cNvPr>
            <p:cNvSpPr txBox="1"/>
            <p:nvPr/>
          </p:nvSpPr>
          <p:spPr>
            <a:xfrm>
              <a:off x="9545693" y="4162345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defRPr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∇</a:t>
              </a:r>
              <a:r>
                <a:rPr lang="en-US" sz="2100" baseline="-25000">
                  <a:solidFill>
                    <a:prstClr val="black"/>
                  </a:solidFill>
                  <a:latin typeface="Calibri" panose="020F0502020204030204"/>
                </a:rPr>
                <a:t>X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7156F72-DECF-CD43-9EC2-A9B86633D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37466" y="2989118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  <p:sp>
          <p:nvSpPr>
            <p:cNvPr id="72" name="Plus 71">
              <a:extLst>
                <a:ext uri="{FF2B5EF4-FFF2-40B4-BE49-F238E27FC236}">
                  <a16:creationId xmlns:a16="http://schemas.microsoft.com/office/drawing/2014/main" id="{5A8156E8-F824-F54E-A860-DF7A9681C485}"/>
                </a:ext>
              </a:extLst>
            </p:cNvPr>
            <p:cNvSpPr/>
            <p:nvPr/>
          </p:nvSpPr>
          <p:spPr>
            <a:xfrm>
              <a:off x="7781924" y="2712572"/>
              <a:ext cx="526943" cy="515300"/>
            </a:xfrm>
            <a:prstGeom prst="mathPlus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/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Aggregating input gradient requires an </a:t>
                </a:r>
                <a:r>
                  <a:rPr lang="en-US" dirty="0" err="1">
                    <a:solidFill>
                      <a:srgbClr val="FF0000"/>
                    </a:solidFill>
                  </a:rPr>
                  <a:t>allreduce</a:t>
                </a:r>
                <a:r>
                  <a:rPr lang="en-US" dirty="0"/>
                  <a:t> operation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Cost (using ring):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dirty="0"/>
                  <a:t>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 ×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  <a:blipFill>
                <a:blip r:embed="rId3"/>
                <a:stretch>
                  <a:fillRect l="-473" t="-3175" b="-15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27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BFB44-F0FB-DD28-B79E-23C5293B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cost of model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D48177-27E9-8D02-CAFD-BB9E4CD2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6BA9696-F6EA-9308-DB66-AC374429F848}"/>
              </a:ext>
            </a:extLst>
          </p:cNvPr>
          <p:cNvGrpSpPr/>
          <p:nvPr/>
        </p:nvGrpSpPr>
        <p:grpSpPr>
          <a:xfrm>
            <a:off x="1259632" y="1921396"/>
            <a:ext cx="8568952" cy="1452091"/>
            <a:chOff x="1259632" y="2131454"/>
            <a:chExt cx="8568952" cy="1452091"/>
          </a:xfrm>
        </p:grpSpPr>
        <p:pic>
          <p:nvPicPr>
            <p:cNvPr id="6" name="Picture 97">
              <a:extLst>
                <a:ext uri="{FF2B5EF4-FFF2-40B4-BE49-F238E27FC236}">
                  <a16:creationId xmlns:a16="http://schemas.microsoft.com/office/drawing/2014/main" id="{B947578F-91EF-55DE-8344-8AE0B695B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50" t="22338" r="21210" b="57471"/>
            <a:stretch/>
          </p:blipFill>
          <p:spPr>
            <a:xfrm>
              <a:off x="1259632" y="2131454"/>
              <a:ext cx="8568952" cy="1452091"/>
            </a:xfrm>
            <a:prstGeom prst="rect">
              <a:avLst/>
            </a:prstGeom>
          </p:spPr>
        </p:pic>
        <p:cxnSp>
          <p:nvCxnSpPr>
            <p:cNvPr id="8" name="直线箭头连接符 7">
              <a:extLst>
                <a:ext uri="{FF2B5EF4-FFF2-40B4-BE49-F238E27FC236}">
                  <a16:creationId xmlns:a16="http://schemas.microsoft.com/office/drawing/2014/main" id="{7731E9B2-0045-8B12-186C-6130A349093E}"/>
                </a:ext>
              </a:extLst>
            </p:cNvPr>
            <p:cNvCxnSpPr/>
            <p:nvPr/>
          </p:nvCxnSpPr>
          <p:spPr>
            <a:xfrm>
              <a:off x="1691680" y="2635510"/>
              <a:ext cx="144016" cy="22198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9366255-D8CD-AF5B-0790-7FFE6A950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645424" cy="1008803"/>
          </a:xfrm>
        </p:spPr>
        <p:txBody>
          <a:bodyPr/>
          <a:lstStyle/>
          <a:p>
            <a:r>
              <a:rPr kumimoji="1" lang="en-US" altLang="zh-CN" dirty="0"/>
              <a:t>Networking cost during model parallelism </a:t>
            </a:r>
            <a:endParaRPr kumimoji="1"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F0BFCE7-9F66-CA51-1C02-D5A90F9C5C8C}"/>
              </a:ext>
            </a:extLst>
          </p:cNvPr>
          <p:cNvSpPr/>
          <p:nvPr/>
        </p:nvSpPr>
        <p:spPr>
          <a:xfrm>
            <a:off x="1403648" y="2065412"/>
            <a:ext cx="792088" cy="79208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4080A23-427E-EFD2-1002-90B9D64CB225}"/>
              </a:ext>
            </a:extLst>
          </p:cNvPr>
          <p:cNvCxnSpPr/>
          <p:nvPr/>
        </p:nvCxnSpPr>
        <p:spPr>
          <a:xfrm flipH="1">
            <a:off x="611560" y="2857500"/>
            <a:ext cx="792088" cy="14164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D1C2C10-24CB-962F-66BC-04D542A687FF}"/>
              </a:ext>
            </a:extLst>
          </p:cNvPr>
          <p:cNvCxnSpPr>
            <a:cxnSpLocks/>
          </p:cNvCxnSpPr>
          <p:nvPr/>
        </p:nvCxnSpPr>
        <p:spPr>
          <a:xfrm>
            <a:off x="2195736" y="2923266"/>
            <a:ext cx="3240360" cy="1014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7CFCE5AB-8CC1-2B45-51BC-587E0251FAEB}"/>
              </a:ext>
            </a:extLst>
          </p:cNvPr>
          <p:cNvSpPr/>
          <p:nvPr/>
        </p:nvSpPr>
        <p:spPr>
          <a:xfrm>
            <a:off x="611560" y="4273929"/>
            <a:ext cx="432048" cy="455779"/>
          </a:xfrm>
          <a:prstGeom prst="rect">
            <a:avLst/>
          </a:prstGeom>
          <a:solidFill>
            <a:srgbClr val="729FDC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B4875C5-115A-A6D2-6EB4-568D3F53D674}"/>
              </a:ext>
            </a:extLst>
          </p:cNvPr>
          <p:cNvSpPr/>
          <p:nvPr/>
        </p:nvSpPr>
        <p:spPr>
          <a:xfrm>
            <a:off x="1331640" y="4899423"/>
            <a:ext cx="432048" cy="455779"/>
          </a:xfrm>
          <a:prstGeom prst="rect">
            <a:avLst/>
          </a:prstGeom>
          <a:solidFill>
            <a:srgbClr val="729FDC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A43CF76C-D112-B5A9-3D4A-7341872F8F8D}"/>
              </a:ext>
            </a:extLst>
          </p:cNvPr>
          <p:cNvCxnSpPr/>
          <p:nvPr/>
        </p:nvCxnSpPr>
        <p:spPr>
          <a:xfrm>
            <a:off x="1043608" y="4729708"/>
            <a:ext cx="288032" cy="1440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154D56B4-28C5-BAE2-0B0D-86F2ADED7BF5}"/>
              </a:ext>
            </a:extLst>
          </p:cNvPr>
          <p:cNvCxnSpPr/>
          <p:nvPr/>
        </p:nvCxnSpPr>
        <p:spPr>
          <a:xfrm>
            <a:off x="1043608" y="3937620"/>
            <a:ext cx="0" cy="1511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6DEBCBD5-AD56-94A4-5673-C254F1D17533}"/>
              </a:ext>
            </a:extLst>
          </p:cNvPr>
          <p:cNvCxnSpPr/>
          <p:nvPr/>
        </p:nvCxnSpPr>
        <p:spPr>
          <a:xfrm>
            <a:off x="1328240" y="3937619"/>
            <a:ext cx="0" cy="1511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1670EF94-5291-6008-C279-45644CC0AAAC}"/>
              </a:ext>
            </a:extLst>
          </p:cNvPr>
          <p:cNvCxnSpPr>
            <a:cxnSpLocks/>
          </p:cNvCxnSpPr>
          <p:nvPr/>
        </p:nvCxnSpPr>
        <p:spPr>
          <a:xfrm>
            <a:off x="1043608" y="4081636"/>
            <a:ext cx="2846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FDE5982C-8192-BCD6-D5D0-A27713C166B0}"/>
              </a:ext>
            </a:extLst>
          </p:cNvPr>
          <p:cNvSpPr txBox="1"/>
          <p:nvPr/>
        </p:nvSpPr>
        <p:spPr>
          <a:xfrm>
            <a:off x="1502282" y="4132486"/>
            <a:ext cx="500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The network communication time </a:t>
            </a:r>
            <a:endParaRPr kumimoji="1" lang="zh-CN" altLang="en-US" dirty="0"/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B34F0F29-700E-1098-927A-E4618D56B6C7}"/>
              </a:ext>
            </a:extLst>
          </p:cNvPr>
          <p:cNvSpPr/>
          <p:nvPr/>
        </p:nvSpPr>
        <p:spPr>
          <a:xfrm>
            <a:off x="1152639" y="3597865"/>
            <a:ext cx="865305" cy="585717"/>
          </a:xfrm>
          <a:custGeom>
            <a:avLst/>
            <a:gdLst>
              <a:gd name="connsiteX0" fmla="*/ 757081 w 865305"/>
              <a:gd name="connsiteY0" fmla="*/ 585717 h 585717"/>
              <a:gd name="connsiteX1" fmla="*/ 813726 w 865305"/>
              <a:gd name="connsiteY1" fmla="*/ 164931 h 585717"/>
              <a:gd name="connsiteX2" fmla="*/ 109719 w 865305"/>
              <a:gd name="connsiteY2" fmla="*/ 11183 h 585717"/>
              <a:gd name="connsiteX3" fmla="*/ 12614 w 865305"/>
              <a:gd name="connsiteY3" fmla="*/ 440061 h 58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305" h="585717">
                <a:moveTo>
                  <a:pt x="757081" y="585717"/>
                </a:moveTo>
                <a:cubicBezTo>
                  <a:pt x="839350" y="423202"/>
                  <a:pt x="921620" y="260687"/>
                  <a:pt x="813726" y="164931"/>
                </a:cubicBezTo>
                <a:cubicBezTo>
                  <a:pt x="705832" y="69175"/>
                  <a:pt x="243238" y="-34672"/>
                  <a:pt x="109719" y="11183"/>
                </a:cubicBezTo>
                <a:cubicBezTo>
                  <a:pt x="-23800" y="57038"/>
                  <a:pt x="-5593" y="248549"/>
                  <a:pt x="12614" y="44006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4598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图片 183" descr="图示&#10;&#10;AI 生成的内容可能不正确。">
            <a:extLst>
              <a:ext uri="{FF2B5EF4-FFF2-40B4-BE49-F238E27FC236}">
                <a16:creationId xmlns:a16="http://schemas.microsoft.com/office/drawing/2014/main" id="{6ACCAECF-C10F-8423-E0F0-90D3AAAC4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78"/>
          <a:stretch/>
        </p:blipFill>
        <p:spPr>
          <a:xfrm>
            <a:off x="7171934" y="2917973"/>
            <a:ext cx="1750493" cy="231343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CE8D93B-F320-81AF-A151-B3EC794FA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 of the network cost of model parallelism </a:t>
            </a:r>
            <a:endParaRPr kumimoji="1" lang="zh-CN" altLang="en-US" dirty="0"/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EDBF2F06-2D92-327D-0277-37DF131BF737}"/>
              </a:ext>
            </a:extLst>
          </p:cNvPr>
          <p:cNvSpPr/>
          <p:nvPr/>
        </p:nvSpPr>
        <p:spPr>
          <a:xfrm>
            <a:off x="1619672" y="1489348"/>
            <a:ext cx="1944216" cy="792088"/>
          </a:xfrm>
          <a:prstGeom prst="rect">
            <a:avLst/>
          </a:prstGeom>
          <a:solidFill>
            <a:srgbClr val="F6F9D6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C3040632-A011-B29E-9DAD-BB152009FFE9}"/>
              </a:ext>
            </a:extLst>
          </p:cNvPr>
          <p:cNvCxnSpPr>
            <a:cxnSpLocks/>
          </p:cNvCxnSpPr>
          <p:nvPr/>
        </p:nvCxnSpPr>
        <p:spPr>
          <a:xfrm>
            <a:off x="3563888" y="184938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74979E91-6AC2-48D7-4011-8627EFC50D9B}"/>
              </a:ext>
            </a:extLst>
          </p:cNvPr>
          <p:cNvSpPr/>
          <p:nvPr/>
        </p:nvSpPr>
        <p:spPr>
          <a:xfrm>
            <a:off x="5004048" y="1489348"/>
            <a:ext cx="1944216" cy="792088"/>
          </a:xfrm>
          <a:prstGeom prst="rect">
            <a:avLst/>
          </a:prstGeom>
          <a:solidFill>
            <a:srgbClr val="F6F9D6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94E53C85-54FD-670C-6BF6-CE6B1E6753A1}"/>
              </a:ext>
            </a:extLst>
          </p:cNvPr>
          <p:cNvCxnSpPr>
            <a:cxnSpLocks/>
          </p:cNvCxnSpPr>
          <p:nvPr/>
        </p:nvCxnSpPr>
        <p:spPr>
          <a:xfrm>
            <a:off x="323528" y="1822535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线箭头连接符 146">
            <a:extLst>
              <a:ext uri="{FF2B5EF4-FFF2-40B4-BE49-F238E27FC236}">
                <a16:creationId xmlns:a16="http://schemas.microsoft.com/office/drawing/2014/main" id="{C2A03783-250F-6806-BAA9-225C35E64A6B}"/>
              </a:ext>
            </a:extLst>
          </p:cNvPr>
          <p:cNvCxnSpPr>
            <a:cxnSpLocks/>
          </p:cNvCxnSpPr>
          <p:nvPr/>
        </p:nvCxnSpPr>
        <p:spPr>
          <a:xfrm>
            <a:off x="6948264" y="184938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文本框 148">
            <a:extLst>
              <a:ext uri="{FF2B5EF4-FFF2-40B4-BE49-F238E27FC236}">
                <a16:creationId xmlns:a16="http://schemas.microsoft.com/office/drawing/2014/main" id="{BFA97988-9AAD-1F2F-2022-8D63180A653C}"/>
              </a:ext>
            </a:extLst>
          </p:cNvPr>
          <p:cNvSpPr txBox="1"/>
          <p:nvPr/>
        </p:nvSpPr>
        <p:spPr>
          <a:xfrm>
            <a:off x="971600" y="2489335"/>
            <a:ext cx="3217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One layer (deployed on 2 GPUs w/ Tensor parallelism) 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6F172B99-087F-2410-2591-54950C220BE0}"/>
              </a:ext>
            </a:extLst>
          </p:cNvPr>
          <p:cNvSpPr txBox="1"/>
          <p:nvPr/>
        </p:nvSpPr>
        <p:spPr>
          <a:xfrm>
            <a:off x="4572000" y="2489334"/>
            <a:ext cx="3217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One layer (deployed on 2 GPUs w/ Tensor parallelism) </a:t>
            </a: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B607AB65-554E-E4C2-404E-C2F9CCF2977F}"/>
              </a:ext>
            </a:extLst>
          </p:cNvPr>
          <p:cNvSpPr/>
          <p:nvPr/>
        </p:nvSpPr>
        <p:spPr>
          <a:xfrm>
            <a:off x="2987824" y="1129308"/>
            <a:ext cx="2448272" cy="1360026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41362859-35E3-C49C-C273-24E85836E8F4}"/>
              </a:ext>
            </a:extLst>
          </p:cNvPr>
          <p:cNvSpPr txBox="1"/>
          <p:nvPr/>
        </p:nvSpPr>
        <p:spPr>
          <a:xfrm>
            <a:off x="3419346" y="886277"/>
            <a:ext cx="158522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Pipeline parallelism </a:t>
            </a:r>
          </a:p>
        </p:txBody>
      </p:sp>
      <p:cxnSp>
        <p:nvCxnSpPr>
          <p:cNvPr id="154" name="直线连接符 153">
            <a:extLst>
              <a:ext uri="{FF2B5EF4-FFF2-40B4-BE49-F238E27FC236}">
                <a16:creationId xmlns:a16="http://schemas.microsoft.com/office/drawing/2014/main" id="{A60C2C05-6B66-7A69-35C2-6EFE91C212D9}"/>
              </a:ext>
            </a:extLst>
          </p:cNvPr>
          <p:cNvCxnSpPr/>
          <p:nvPr/>
        </p:nvCxnSpPr>
        <p:spPr>
          <a:xfrm flipH="1">
            <a:off x="899592" y="2281436"/>
            <a:ext cx="720080" cy="17281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线连接符 154">
            <a:extLst>
              <a:ext uri="{FF2B5EF4-FFF2-40B4-BE49-F238E27FC236}">
                <a16:creationId xmlns:a16="http://schemas.microsoft.com/office/drawing/2014/main" id="{D1071112-57E8-E398-E79E-02B8FCB94833}"/>
              </a:ext>
            </a:extLst>
          </p:cNvPr>
          <p:cNvCxnSpPr>
            <a:cxnSpLocks/>
          </p:cNvCxnSpPr>
          <p:nvPr/>
        </p:nvCxnSpPr>
        <p:spPr>
          <a:xfrm>
            <a:off x="3563888" y="2281436"/>
            <a:ext cx="624813" cy="1611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2" name="图片 181">
            <a:extLst>
              <a:ext uri="{FF2B5EF4-FFF2-40B4-BE49-F238E27FC236}">
                <a16:creationId xmlns:a16="http://schemas.microsoft.com/office/drawing/2014/main" id="{B715520E-D6B7-B21A-91B4-6415F0033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74" y="4052151"/>
            <a:ext cx="5727700" cy="863600"/>
          </a:xfrm>
          <a:prstGeom prst="rect">
            <a:avLst/>
          </a:prstGeom>
        </p:spPr>
      </p:pic>
      <p:sp>
        <p:nvSpPr>
          <p:cNvPr id="185" name="文本框 184">
            <a:extLst>
              <a:ext uri="{FF2B5EF4-FFF2-40B4-BE49-F238E27FC236}">
                <a16:creationId xmlns:a16="http://schemas.microsoft.com/office/drawing/2014/main" id="{654F19BC-AA30-E978-E2DF-FCE7E6C6EC09}"/>
              </a:ext>
            </a:extLst>
          </p:cNvPr>
          <p:cNvSpPr txBox="1"/>
          <p:nvPr/>
        </p:nvSpPr>
        <p:spPr>
          <a:xfrm>
            <a:off x="5976156" y="5231405"/>
            <a:ext cx="48179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400" dirty="0"/>
              <a:t>See: Attention is all you need 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831024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8E6CB-E2EE-D996-1BFC-36F113CF0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 of the network cost of model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B5E95D-A046-539F-D382-5A58ADDB8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35C0C76-6113-815D-850A-26768D8BD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895517"/>
            <a:ext cx="5727700" cy="863600"/>
          </a:xfrm>
          <a:prstGeom prst="rect">
            <a:avLst/>
          </a:prstGeom>
        </p:spPr>
      </p:pic>
      <p:sp>
        <p:nvSpPr>
          <p:cNvPr id="6" name="Rectangle 132">
            <a:extLst>
              <a:ext uri="{FF2B5EF4-FFF2-40B4-BE49-F238E27FC236}">
                <a16:creationId xmlns:a16="http://schemas.microsoft.com/office/drawing/2014/main" id="{45E51BDE-2B5B-F4DB-BDFC-589E0B03F9C7}"/>
              </a:ext>
            </a:extLst>
          </p:cNvPr>
          <p:cNvSpPr/>
          <p:nvPr/>
        </p:nvSpPr>
        <p:spPr>
          <a:xfrm>
            <a:off x="872154" y="2190672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7" name="Rectangle 133">
            <a:extLst>
              <a:ext uri="{FF2B5EF4-FFF2-40B4-BE49-F238E27FC236}">
                <a16:creationId xmlns:a16="http://schemas.microsoft.com/office/drawing/2014/main" id="{81274B20-CA4B-F2B6-2238-3EBDA7605187}"/>
              </a:ext>
            </a:extLst>
          </p:cNvPr>
          <p:cNvSpPr/>
          <p:nvPr/>
        </p:nvSpPr>
        <p:spPr>
          <a:xfrm>
            <a:off x="872154" y="3013632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8" name="Rectangle 134">
            <a:extLst>
              <a:ext uri="{FF2B5EF4-FFF2-40B4-BE49-F238E27FC236}">
                <a16:creationId xmlns:a16="http://schemas.microsoft.com/office/drawing/2014/main" id="{98205498-5D22-53AB-00EE-88FE3627B90F}"/>
              </a:ext>
            </a:extLst>
          </p:cNvPr>
          <p:cNvSpPr/>
          <p:nvPr/>
        </p:nvSpPr>
        <p:spPr>
          <a:xfrm>
            <a:off x="3145007" y="2190671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9" name="TextBox 136">
            <a:extLst>
              <a:ext uri="{FF2B5EF4-FFF2-40B4-BE49-F238E27FC236}">
                <a16:creationId xmlns:a16="http://schemas.microsoft.com/office/drawing/2014/main" id="{C7F11E86-F0F5-7474-5B31-3053117401D0}"/>
              </a:ext>
            </a:extLst>
          </p:cNvPr>
          <p:cNvSpPr txBox="1"/>
          <p:nvPr/>
        </p:nvSpPr>
        <p:spPr>
          <a:xfrm>
            <a:off x="2533344" y="28635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0" name="Straight Connector 137">
            <a:extLst>
              <a:ext uri="{FF2B5EF4-FFF2-40B4-BE49-F238E27FC236}">
                <a16:creationId xmlns:a16="http://schemas.microsoft.com/office/drawing/2014/main" id="{DB62F7F1-6066-B26E-93A0-D6108D271196}"/>
              </a:ext>
            </a:extLst>
          </p:cNvPr>
          <p:cNvCxnSpPr/>
          <p:nvPr/>
        </p:nvCxnSpPr>
        <p:spPr>
          <a:xfrm>
            <a:off x="772857" y="2190672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1" name="TextBox 138">
            <a:extLst>
              <a:ext uri="{FF2B5EF4-FFF2-40B4-BE49-F238E27FC236}">
                <a16:creationId xmlns:a16="http://schemas.microsoft.com/office/drawing/2014/main" id="{4C1DEAF0-540A-7EF5-BF4B-DFA010D4F6A5}"/>
              </a:ext>
            </a:extLst>
          </p:cNvPr>
          <p:cNvSpPr txBox="1"/>
          <p:nvPr/>
        </p:nvSpPr>
        <p:spPr>
          <a:xfrm>
            <a:off x="380165" y="2485532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2" name="Straight Connector 139">
            <a:extLst>
              <a:ext uri="{FF2B5EF4-FFF2-40B4-BE49-F238E27FC236}">
                <a16:creationId xmlns:a16="http://schemas.microsoft.com/office/drawing/2014/main" id="{623D70BB-5FEE-A09B-BD55-453ABCDEE174}"/>
              </a:ext>
            </a:extLst>
          </p:cNvPr>
          <p:cNvCxnSpPr/>
          <p:nvPr/>
        </p:nvCxnSpPr>
        <p:spPr>
          <a:xfrm flipV="1">
            <a:off x="896378" y="2095153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3" name="TextBox 140">
            <a:extLst>
              <a:ext uri="{FF2B5EF4-FFF2-40B4-BE49-F238E27FC236}">
                <a16:creationId xmlns:a16="http://schemas.microsoft.com/office/drawing/2014/main" id="{6128EC24-5525-29FF-7C2E-D8CFBE42BA89}"/>
              </a:ext>
            </a:extLst>
          </p:cNvPr>
          <p:cNvSpPr txBox="1"/>
          <p:nvPr/>
        </p:nvSpPr>
        <p:spPr>
          <a:xfrm>
            <a:off x="1468970" y="1758818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" name="Straight Connector 141">
            <a:extLst>
              <a:ext uri="{FF2B5EF4-FFF2-40B4-BE49-F238E27FC236}">
                <a16:creationId xmlns:a16="http://schemas.microsoft.com/office/drawing/2014/main" id="{9CC7FC89-48BD-BB80-DC67-881CF7AC7BBA}"/>
              </a:ext>
            </a:extLst>
          </p:cNvPr>
          <p:cNvCxnSpPr>
            <a:cxnSpLocks/>
          </p:cNvCxnSpPr>
          <p:nvPr/>
        </p:nvCxnSpPr>
        <p:spPr>
          <a:xfrm>
            <a:off x="3145007" y="2105561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" name="TextBox 142">
            <a:extLst>
              <a:ext uri="{FF2B5EF4-FFF2-40B4-BE49-F238E27FC236}">
                <a16:creationId xmlns:a16="http://schemas.microsoft.com/office/drawing/2014/main" id="{A8E7243F-A199-99E4-CA90-375ACACA30A8}"/>
              </a:ext>
            </a:extLst>
          </p:cNvPr>
          <p:cNvSpPr txBox="1"/>
          <p:nvPr/>
        </p:nvSpPr>
        <p:spPr>
          <a:xfrm>
            <a:off x="3433900" y="1841833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Box 143">
            <a:extLst>
              <a:ext uri="{FF2B5EF4-FFF2-40B4-BE49-F238E27FC236}">
                <a16:creationId xmlns:a16="http://schemas.microsoft.com/office/drawing/2014/main" id="{A10BCBB4-8137-E32D-C41F-2CA8BDC273EA}"/>
              </a:ext>
            </a:extLst>
          </p:cNvPr>
          <p:cNvSpPr txBox="1"/>
          <p:nvPr/>
        </p:nvSpPr>
        <p:spPr>
          <a:xfrm>
            <a:off x="1360407" y="3921700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W1</a:t>
            </a:r>
          </a:p>
        </p:txBody>
      </p:sp>
      <p:sp>
        <p:nvSpPr>
          <p:cNvPr id="17" name="TextBox 144">
            <a:extLst>
              <a:ext uri="{FF2B5EF4-FFF2-40B4-BE49-F238E27FC236}">
                <a16:creationId xmlns:a16="http://schemas.microsoft.com/office/drawing/2014/main" id="{8A79E962-4F38-F529-6E00-201DEDEB7C02}"/>
              </a:ext>
            </a:extLst>
          </p:cNvPr>
          <p:cNvSpPr txBox="1"/>
          <p:nvPr/>
        </p:nvSpPr>
        <p:spPr>
          <a:xfrm>
            <a:off x="3306878" y="3929073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8" name="Straight Connector 146">
            <a:extLst>
              <a:ext uri="{FF2B5EF4-FFF2-40B4-BE49-F238E27FC236}">
                <a16:creationId xmlns:a16="http://schemas.microsoft.com/office/drawing/2014/main" id="{B973AE8F-B0E1-B09B-5496-3B75C0934C59}"/>
              </a:ext>
            </a:extLst>
          </p:cNvPr>
          <p:cNvCxnSpPr/>
          <p:nvPr/>
        </p:nvCxnSpPr>
        <p:spPr>
          <a:xfrm>
            <a:off x="3029180" y="2212025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9" name="TextBox 147">
            <a:extLst>
              <a:ext uri="{FF2B5EF4-FFF2-40B4-BE49-F238E27FC236}">
                <a16:creationId xmlns:a16="http://schemas.microsoft.com/office/drawing/2014/main" id="{FDE1672B-B393-5FE4-0876-806745D6A0C8}"/>
              </a:ext>
            </a:extLst>
          </p:cNvPr>
          <p:cNvSpPr txBox="1"/>
          <p:nvPr/>
        </p:nvSpPr>
        <p:spPr>
          <a:xfrm>
            <a:off x="2747088" y="2863589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20" name="Straight Arrow Connector 148">
            <a:extLst>
              <a:ext uri="{FF2B5EF4-FFF2-40B4-BE49-F238E27FC236}">
                <a16:creationId xmlns:a16="http://schemas.microsoft.com/office/drawing/2014/main" id="{394A6732-E762-6F83-A925-0BD448199EF9}"/>
              </a:ext>
            </a:extLst>
          </p:cNvPr>
          <p:cNvCxnSpPr>
            <a:cxnSpLocks/>
          </p:cNvCxnSpPr>
          <p:nvPr/>
        </p:nvCxnSpPr>
        <p:spPr>
          <a:xfrm flipH="1">
            <a:off x="4178746" y="3013632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21" name="Rectangle 149">
            <a:extLst>
              <a:ext uri="{FF2B5EF4-FFF2-40B4-BE49-F238E27FC236}">
                <a16:creationId xmlns:a16="http://schemas.microsoft.com/office/drawing/2014/main" id="{B3028A3E-5064-3866-8AFA-BED00501E138}"/>
              </a:ext>
            </a:extLst>
          </p:cNvPr>
          <p:cNvSpPr/>
          <p:nvPr/>
        </p:nvSpPr>
        <p:spPr>
          <a:xfrm>
            <a:off x="4788024" y="2177902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22" name="Rectangle 150">
            <a:extLst>
              <a:ext uri="{FF2B5EF4-FFF2-40B4-BE49-F238E27FC236}">
                <a16:creationId xmlns:a16="http://schemas.microsoft.com/office/drawing/2014/main" id="{256B5166-C3C6-64E7-DD40-17D46DC74142}"/>
              </a:ext>
            </a:extLst>
          </p:cNvPr>
          <p:cNvSpPr/>
          <p:nvPr/>
        </p:nvSpPr>
        <p:spPr>
          <a:xfrm>
            <a:off x="4784189" y="3000862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23" name="Straight Connector 151">
            <a:extLst>
              <a:ext uri="{FF2B5EF4-FFF2-40B4-BE49-F238E27FC236}">
                <a16:creationId xmlns:a16="http://schemas.microsoft.com/office/drawing/2014/main" id="{1EBE2C51-AA00-54E0-04A4-4D083D57C154}"/>
              </a:ext>
            </a:extLst>
          </p:cNvPr>
          <p:cNvCxnSpPr>
            <a:cxnSpLocks/>
          </p:cNvCxnSpPr>
          <p:nvPr/>
        </p:nvCxnSpPr>
        <p:spPr>
          <a:xfrm>
            <a:off x="5696984" y="2217622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24" name="TextBox 152">
            <a:extLst>
              <a:ext uri="{FF2B5EF4-FFF2-40B4-BE49-F238E27FC236}">
                <a16:creationId xmlns:a16="http://schemas.microsoft.com/office/drawing/2014/main" id="{D9BAD6C9-4F4A-06F5-2F99-3E215AB490CC}"/>
              </a:ext>
            </a:extLst>
          </p:cNvPr>
          <p:cNvSpPr txBox="1"/>
          <p:nvPr/>
        </p:nvSpPr>
        <p:spPr>
          <a:xfrm>
            <a:off x="5796688" y="24303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Box 153">
            <a:extLst>
              <a:ext uri="{FF2B5EF4-FFF2-40B4-BE49-F238E27FC236}">
                <a16:creationId xmlns:a16="http://schemas.microsoft.com/office/drawing/2014/main" id="{05E33F42-5FA6-5A6E-4CAF-F8C630629695}"/>
              </a:ext>
            </a:extLst>
          </p:cNvPr>
          <p:cNvSpPr txBox="1"/>
          <p:nvPr/>
        </p:nvSpPr>
        <p:spPr>
          <a:xfrm>
            <a:off x="5088746" y="1778768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6" name="Straight Connector 154">
            <a:extLst>
              <a:ext uri="{FF2B5EF4-FFF2-40B4-BE49-F238E27FC236}">
                <a16:creationId xmlns:a16="http://schemas.microsoft.com/office/drawing/2014/main" id="{46F59D39-120E-433D-DE7D-DCCC08CB3B4A}"/>
              </a:ext>
            </a:extLst>
          </p:cNvPr>
          <p:cNvCxnSpPr>
            <a:cxnSpLocks/>
          </p:cNvCxnSpPr>
          <p:nvPr/>
        </p:nvCxnSpPr>
        <p:spPr>
          <a:xfrm>
            <a:off x="4784189" y="2079891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27" name="TextBox 155">
            <a:extLst>
              <a:ext uri="{FF2B5EF4-FFF2-40B4-BE49-F238E27FC236}">
                <a16:creationId xmlns:a16="http://schemas.microsoft.com/office/drawing/2014/main" id="{65812647-575C-A6DD-8425-F838D7190251}"/>
              </a:ext>
            </a:extLst>
          </p:cNvPr>
          <p:cNvSpPr txBox="1"/>
          <p:nvPr/>
        </p:nvSpPr>
        <p:spPr>
          <a:xfrm>
            <a:off x="4821781" y="3898729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28" name="Group 157">
            <a:extLst>
              <a:ext uri="{FF2B5EF4-FFF2-40B4-BE49-F238E27FC236}">
                <a16:creationId xmlns:a16="http://schemas.microsoft.com/office/drawing/2014/main" id="{599BAB8A-C102-C733-E616-38706CA5AE66}"/>
              </a:ext>
            </a:extLst>
          </p:cNvPr>
          <p:cNvGrpSpPr/>
          <p:nvPr/>
        </p:nvGrpSpPr>
        <p:grpSpPr>
          <a:xfrm>
            <a:off x="5907281" y="2167699"/>
            <a:ext cx="1309547" cy="2146528"/>
            <a:chOff x="8385163" y="2016444"/>
            <a:chExt cx="1746062" cy="2862036"/>
          </a:xfrm>
        </p:grpSpPr>
        <p:sp>
          <p:nvSpPr>
            <p:cNvPr id="29" name="Rectangle 135">
              <a:extLst>
                <a:ext uri="{FF2B5EF4-FFF2-40B4-BE49-F238E27FC236}">
                  <a16:creationId xmlns:a16="http://schemas.microsoft.com/office/drawing/2014/main" id="{C83A4192-BC1B-69F9-17D4-E295AC4652E4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dirty="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 dirty="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 dirty="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 dirty="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30" name="TextBox 145">
              <a:extLst>
                <a:ext uri="{FF2B5EF4-FFF2-40B4-BE49-F238E27FC236}">
                  <a16:creationId xmlns:a16="http://schemas.microsoft.com/office/drawing/2014/main" id="{289A78F7-8FB8-6699-5C1F-3D381F50176A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Y</a:t>
              </a:r>
              <a:endParaRPr lang="en-US" sz="2100" baseline="30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31" name="Straight Arrow Connector 156">
              <a:extLst>
                <a:ext uri="{FF2B5EF4-FFF2-40B4-BE49-F238E27FC236}">
                  <a16:creationId xmlns:a16="http://schemas.microsoft.com/office/drawing/2014/main" id="{DC8BBB41-2B4E-CC3B-3203-8E0C1B36E1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  <p:sp>
        <p:nvSpPr>
          <p:cNvPr id="32" name="右中括号 31">
            <a:extLst>
              <a:ext uri="{FF2B5EF4-FFF2-40B4-BE49-F238E27FC236}">
                <a16:creationId xmlns:a16="http://schemas.microsoft.com/office/drawing/2014/main" id="{DB880969-F673-49F6-5333-23693B0FCA1C}"/>
              </a:ext>
            </a:extLst>
          </p:cNvPr>
          <p:cNvSpPr/>
          <p:nvPr/>
        </p:nvSpPr>
        <p:spPr>
          <a:xfrm>
            <a:off x="7216828" y="1778768"/>
            <a:ext cx="219022" cy="237487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右中括号 32">
            <a:extLst>
              <a:ext uri="{FF2B5EF4-FFF2-40B4-BE49-F238E27FC236}">
                <a16:creationId xmlns:a16="http://schemas.microsoft.com/office/drawing/2014/main" id="{0C93A4A8-B981-277F-B11D-742CD53D197C}"/>
              </a:ext>
            </a:extLst>
          </p:cNvPr>
          <p:cNvSpPr/>
          <p:nvPr/>
        </p:nvSpPr>
        <p:spPr>
          <a:xfrm flipH="1">
            <a:off x="6204793" y="1795959"/>
            <a:ext cx="379908" cy="237487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A298F28-3643-C10D-1D44-2F8BC284AB7F}"/>
              </a:ext>
            </a:extLst>
          </p:cNvPr>
          <p:cNvSpPr txBox="1"/>
          <p:nvPr/>
        </p:nvSpPr>
        <p:spPr>
          <a:xfrm>
            <a:off x="3573522" y="4675118"/>
            <a:ext cx="172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[Y] = max(0, Y)</a:t>
            </a:r>
            <a:endParaRPr kumimoji="1" lang="zh-CN" altLang="en-US" dirty="0"/>
          </a:p>
        </p:txBody>
      </p:sp>
      <p:cxnSp>
        <p:nvCxnSpPr>
          <p:cNvPr id="37" name="Straight Arrow Connector 156">
            <a:extLst>
              <a:ext uri="{FF2B5EF4-FFF2-40B4-BE49-F238E27FC236}">
                <a16:creationId xmlns:a16="http://schemas.microsoft.com/office/drawing/2014/main" id="{8A7C41D5-5FEC-35CE-6A64-76C31F74DA59}"/>
              </a:ext>
            </a:extLst>
          </p:cNvPr>
          <p:cNvCxnSpPr>
            <a:cxnSpLocks/>
          </p:cNvCxnSpPr>
          <p:nvPr/>
        </p:nvCxnSpPr>
        <p:spPr>
          <a:xfrm flipH="1">
            <a:off x="7620000" y="3021508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38" name="Rectangle 135">
            <a:extLst>
              <a:ext uri="{FF2B5EF4-FFF2-40B4-BE49-F238E27FC236}">
                <a16:creationId xmlns:a16="http://schemas.microsoft.com/office/drawing/2014/main" id="{0A382D09-13F1-ECD2-3CCF-B281A2D4C6EB}"/>
              </a:ext>
            </a:extLst>
          </p:cNvPr>
          <p:cNvSpPr/>
          <p:nvPr/>
        </p:nvSpPr>
        <p:spPr>
          <a:xfrm>
            <a:off x="8191167" y="2185235"/>
            <a:ext cx="783307" cy="1645921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39" name="TextBox 145">
            <a:extLst>
              <a:ext uri="{FF2B5EF4-FFF2-40B4-BE49-F238E27FC236}">
                <a16:creationId xmlns:a16="http://schemas.microsoft.com/office/drawing/2014/main" id="{14A5FFCD-FAA7-705A-9F52-EDE0A24DDCE7}"/>
              </a:ext>
            </a:extLst>
          </p:cNvPr>
          <p:cNvSpPr txBox="1"/>
          <p:nvPr/>
        </p:nvSpPr>
        <p:spPr>
          <a:xfrm>
            <a:off x="8282886" y="3898729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Y’</a:t>
            </a:r>
            <a:endParaRPr lang="en-US" sz="2100" baseline="30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01832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BF797-7E01-25B3-85ED-732BAF078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7F54A2-CF1A-55C7-4F38-1DD8E55FD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 of the network cost of model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13BC28-6646-69AB-4C38-69410F23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9A83EB-2D5E-3ACE-240B-E0083989D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895517"/>
            <a:ext cx="5727700" cy="863600"/>
          </a:xfrm>
          <a:prstGeom prst="rect">
            <a:avLst/>
          </a:prstGeom>
        </p:spPr>
      </p:pic>
      <p:sp>
        <p:nvSpPr>
          <p:cNvPr id="3" name="Rectangle 132">
            <a:extLst>
              <a:ext uri="{FF2B5EF4-FFF2-40B4-BE49-F238E27FC236}">
                <a16:creationId xmlns:a16="http://schemas.microsoft.com/office/drawing/2014/main" id="{64998ACB-874C-F7A4-3051-B2E9C01FDDB9}"/>
              </a:ext>
            </a:extLst>
          </p:cNvPr>
          <p:cNvSpPr/>
          <p:nvPr/>
        </p:nvSpPr>
        <p:spPr>
          <a:xfrm>
            <a:off x="872154" y="2190672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34" name="Rectangle 133">
            <a:extLst>
              <a:ext uri="{FF2B5EF4-FFF2-40B4-BE49-F238E27FC236}">
                <a16:creationId xmlns:a16="http://schemas.microsoft.com/office/drawing/2014/main" id="{21F2A470-89FC-94D2-8D30-A54E87E7C224}"/>
              </a:ext>
            </a:extLst>
          </p:cNvPr>
          <p:cNvSpPr/>
          <p:nvPr/>
        </p:nvSpPr>
        <p:spPr>
          <a:xfrm>
            <a:off x="872154" y="3013632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35" name="Rectangle 134">
            <a:extLst>
              <a:ext uri="{FF2B5EF4-FFF2-40B4-BE49-F238E27FC236}">
                <a16:creationId xmlns:a16="http://schemas.microsoft.com/office/drawing/2014/main" id="{09354423-5F9E-2914-6BF2-4D24F0FA2CCC}"/>
              </a:ext>
            </a:extLst>
          </p:cNvPr>
          <p:cNvSpPr/>
          <p:nvPr/>
        </p:nvSpPr>
        <p:spPr>
          <a:xfrm>
            <a:off x="3145007" y="2190671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0" name="TextBox 136">
            <a:extLst>
              <a:ext uri="{FF2B5EF4-FFF2-40B4-BE49-F238E27FC236}">
                <a16:creationId xmlns:a16="http://schemas.microsoft.com/office/drawing/2014/main" id="{7A975D1B-FB78-2108-2BC4-4771403F1D17}"/>
              </a:ext>
            </a:extLst>
          </p:cNvPr>
          <p:cNvSpPr txBox="1"/>
          <p:nvPr/>
        </p:nvSpPr>
        <p:spPr>
          <a:xfrm>
            <a:off x="2533344" y="286359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41" name="Straight Connector 137">
            <a:extLst>
              <a:ext uri="{FF2B5EF4-FFF2-40B4-BE49-F238E27FC236}">
                <a16:creationId xmlns:a16="http://schemas.microsoft.com/office/drawing/2014/main" id="{B482BF3E-53D8-AC65-CABF-D32045EC77E4}"/>
              </a:ext>
            </a:extLst>
          </p:cNvPr>
          <p:cNvCxnSpPr/>
          <p:nvPr/>
        </p:nvCxnSpPr>
        <p:spPr>
          <a:xfrm>
            <a:off x="772857" y="2190672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42" name="TextBox 138">
            <a:extLst>
              <a:ext uri="{FF2B5EF4-FFF2-40B4-BE49-F238E27FC236}">
                <a16:creationId xmlns:a16="http://schemas.microsoft.com/office/drawing/2014/main" id="{ED201063-07C1-92A9-A134-C0665F5B0F53}"/>
              </a:ext>
            </a:extLst>
          </p:cNvPr>
          <p:cNvSpPr txBox="1"/>
          <p:nvPr/>
        </p:nvSpPr>
        <p:spPr>
          <a:xfrm>
            <a:off x="380165" y="2485532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43" name="Straight Connector 139">
            <a:extLst>
              <a:ext uri="{FF2B5EF4-FFF2-40B4-BE49-F238E27FC236}">
                <a16:creationId xmlns:a16="http://schemas.microsoft.com/office/drawing/2014/main" id="{1B08E1B4-27E2-E6EF-C452-1F3E2512F87E}"/>
              </a:ext>
            </a:extLst>
          </p:cNvPr>
          <p:cNvCxnSpPr/>
          <p:nvPr/>
        </p:nvCxnSpPr>
        <p:spPr>
          <a:xfrm flipV="1">
            <a:off x="896378" y="2095153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44" name="TextBox 140">
            <a:extLst>
              <a:ext uri="{FF2B5EF4-FFF2-40B4-BE49-F238E27FC236}">
                <a16:creationId xmlns:a16="http://schemas.microsoft.com/office/drawing/2014/main" id="{E6595BF6-A266-3AC0-A5D1-C1418B095FBA}"/>
              </a:ext>
            </a:extLst>
          </p:cNvPr>
          <p:cNvSpPr txBox="1"/>
          <p:nvPr/>
        </p:nvSpPr>
        <p:spPr>
          <a:xfrm>
            <a:off x="1468970" y="1758818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45" name="Straight Connector 141">
            <a:extLst>
              <a:ext uri="{FF2B5EF4-FFF2-40B4-BE49-F238E27FC236}">
                <a16:creationId xmlns:a16="http://schemas.microsoft.com/office/drawing/2014/main" id="{992419BE-23C2-8C1E-B810-746B72E497D4}"/>
              </a:ext>
            </a:extLst>
          </p:cNvPr>
          <p:cNvCxnSpPr>
            <a:cxnSpLocks/>
          </p:cNvCxnSpPr>
          <p:nvPr/>
        </p:nvCxnSpPr>
        <p:spPr>
          <a:xfrm>
            <a:off x="3145007" y="2105561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46" name="TextBox 142">
            <a:extLst>
              <a:ext uri="{FF2B5EF4-FFF2-40B4-BE49-F238E27FC236}">
                <a16:creationId xmlns:a16="http://schemas.microsoft.com/office/drawing/2014/main" id="{11C11063-565C-4D2A-D63F-098F34C28165}"/>
              </a:ext>
            </a:extLst>
          </p:cNvPr>
          <p:cNvSpPr txBox="1"/>
          <p:nvPr/>
        </p:nvSpPr>
        <p:spPr>
          <a:xfrm>
            <a:off x="3433900" y="1841833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TextBox 143">
            <a:extLst>
              <a:ext uri="{FF2B5EF4-FFF2-40B4-BE49-F238E27FC236}">
                <a16:creationId xmlns:a16="http://schemas.microsoft.com/office/drawing/2014/main" id="{7607213B-7FA4-8703-37DA-D0B3CF3D9B97}"/>
              </a:ext>
            </a:extLst>
          </p:cNvPr>
          <p:cNvSpPr txBox="1"/>
          <p:nvPr/>
        </p:nvSpPr>
        <p:spPr>
          <a:xfrm>
            <a:off x="1360407" y="3921700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W2</a:t>
            </a:r>
          </a:p>
        </p:txBody>
      </p:sp>
      <p:sp>
        <p:nvSpPr>
          <p:cNvPr id="48" name="TextBox 144">
            <a:extLst>
              <a:ext uri="{FF2B5EF4-FFF2-40B4-BE49-F238E27FC236}">
                <a16:creationId xmlns:a16="http://schemas.microsoft.com/office/drawing/2014/main" id="{633EC47A-A3ED-9CFE-D940-40F5FD171351}"/>
              </a:ext>
            </a:extLst>
          </p:cNvPr>
          <p:cNvSpPr txBox="1"/>
          <p:nvPr/>
        </p:nvSpPr>
        <p:spPr>
          <a:xfrm>
            <a:off x="3306878" y="3929073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Y’</a:t>
            </a:r>
          </a:p>
        </p:txBody>
      </p:sp>
      <p:cxnSp>
        <p:nvCxnSpPr>
          <p:cNvPr id="49" name="Straight Connector 146">
            <a:extLst>
              <a:ext uri="{FF2B5EF4-FFF2-40B4-BE49-F238E27FC236}">
                <a16:creationId xmlns:a16="http://schemas.microsoft.com/office/drawing/2014/main" id="{4816F4A0-448F-9BF7-ADD8-017F725830A5}"/>
              </a:ext>
            </a:extLst>
          </p:cNvPr>
          <p:cNvCxnSpPr/>
          <p:nvPr/>
        </p:nvCxnSpPr>
        <p:spPr>
          <a:xfrm>
            <a:off x="3029180" y="2212025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0" name="TextBox 147">
            <a:extLst>
              <a:ext uri="{FF2B5EF4-FFF2-40B4-BE49-F238E27FC236}">
                <a16:creationId xmlns:a16="http://schemas.microsoft.com/office/drawing/2014/main" id="{317E0903-0FD1-EA6D-2A44-407F7F5B2607}"/>
              </a:ext>
            </a:extLst>
          </p:cNvPr>
          <p:cNvSpPr txBox="1"/>
          <p:nvPr/>
        </p:nvSpPr>
        <p:spPr>
          <a:xfrm>
            <a:off x="2747088" y="2863589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51" name="Straight Arrow Connector 148">
            <a:extLst>
              <a:ext uri="{FF2B5EF4-FFF2-40B4-BE49-F238E27FC236}">
                <a16:creationId xmlns:a16="http://schemas.microsoft.com/office/drawing/2014/main" id="{8438A7E2-B153-329E-F1C3-2881B812EE1E}"/>
              </a:ext>
            </a:extLst>
          </p:cNvPr>
          <p:cNvCxnSpPr>
            <a:cxnSpLocks/>
          </p:cNvCxnSpPr>
          <p:nvPr/>
        </p:nvCxnSpPr>
        <p:spPr>
          <a:xfrm flipH="1">
            <a:off x="4178746" y="3013632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52" name="Rectangle 149">
            <a:extLst>
              <a:ext uri="{FF2B5EF4-FFF2-40B4-BE49-F238E27FC236}">
                <a16:creationId xmlns:a16="http://schemas.microsoft.com/office/drawing/2014/main" id="{95D183F5-390E-ABC8-EA52-DE0CC27589C4}"/>
              </a:ext>
            </a:extLst>
          </p:cNvPr>
          <p:cNvSpPr/>
          <p:nvPr/>
        </p:nvSpPr>
        <p:spPr>
          <a:xfrm>
            <a:off x="4788024" y="2177902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53" name="Rectangle 150">
            <a:extLst>
              <a:ext uri="{FF2B5EF4-FFF2-40B4-BE49-F238E27FC236}">
                <a16:creationId xmlns:a16="http://schemas.microsoft.com/office/drawing/2014/main" id="{62C3C1B0-585E-0CA9-8F1C-F4B111822EDE}"/>
              </a:ext>
            </a:extLst>
          </p:cNvPr>
          <p:cNvSpPr/>
          <p:nvPr/>
        </p:nvSpPr>
        <p:spPr>
          <a:xfrm>
            <a:off x="4784189" y="3000862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54" name="Straight Connector 151">
            <a:extLst>
              <a:ext uri="{FF2B5EF4-FFF2-40B4-BE49-F238E27FC236}">
                <a16:creationId xmlns:a16="http://schemas.microsoft.com/office/drawing/2014/main" id="{6559E602-D7EF-CF1F-6DDB-1E1FEB05628F}"/>
              </a:ext>
            </a:extLst>
          </p:cNvPr>
          <p:cNvCxnSpPr>
            <a:cxnSpLocks/>
          </p:cNvCxnSpPr>
          <p:nvPr/>
        </p:nvCxnSpPr>
        <p:spPr>
          <a:xfrm>
            <a:off x="5696984" y="2217622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5" name="TextBox 152">
            <a:extLst>
              <a:ext uri="{FF2B5EF4-FFF2-40B4-BE49-F238E27FC236}">
                <a16:creationId xmlns:a16="http://schemas.microsoft.com/office/drawing/2014/main" id="{DD4F6D34-7262-EFDB-5561-47FADC45113A}"/>
              </a:ext>
            </a:extLst>
          </p:cNvPr>
          <p:cNvSpPr txBox="1"/>
          <p:nvPr/>
        </p:nvSpPr>
        <p:spPr>
          <a:xfrm>
            <a:off x="5796688" y="24303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TextBox 153">
            <a:extLst>
              <a:ext uri="{FF2B5EF4-FFF2-40B4-BE49-F238E27FC236}">
                <a16:creationId xmlns:a16="http://schemas.microsoft.com/office/drawing/2014/main" id="{A5CA65B2-2FD8-F4BA-296D-22825DD1C97B}"/>
              </a:ext>
            </a:extLst>
          </p:cNvPr>
          <p:cNvSpPr txBox="1"/>
          <p:nvPr/>
        </p:nvSpPr>
        <p:spPr>
          <a:xfrm>
            <a:off x="5088746" y="1778768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7" name="Straight Connector 154">
            <a:extLst>
              <a:ext uri="{FF2B5EF4-FFF2-40B4-BE49-F238E27FC236}">
                <a16:creationId xmlns:a16="http://schemas.microsoft.com/office/drawing/2014/main" id="{F97A8CFF-7F34-4548-895C-F065828BEB25}"/>
              </a:ext>
            </a:extLst>
          </p:cNvPr>
          <p:cNvCxnSpPr>
            <a:cxnSpLocks/>
          </p:cNvCxnSpPr>
          <p:nvPr/>
        </p:nvCxnSpPr>
        <p:spPr>
          <a:xfrm>
            <a:off x="4784189" y="2079891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8" name="TextBox 155">
            <a:extLst>
              <a:ext uri="{FF2B5EF4-FFF2-40B4-BE49-F238E27FC236}">
                <a16:creationId xmlns:a16="http://schemas.microsoft.com/office/drawing/2014/main" id="{41120FC3-6B00-F3DD-58E7-7AB22FED5DCB}"/>
              </a:ext>
            </a:extLst>
          </p:cNvPr>
          <p:cNvSpPr txBox="1"/>
          <p:nvPr/>
        </p:nvSpPr>
        <p:spPr>
          <a:xfrm>
            <a:off x="4821781" y="3898729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Z</a:t>
            </a:r>
            <a:r>
              <a:rPr lang="en-US" sz="2100" baseline="30000" dirty="0" err="1">
                <a:solidFill>
                  <a:prstClr val="black"/>
                </a:solidFill>
                <a:latin typeface="Calibri" panose="020F0502020204030204"/>
              </a:rPr>
              <a:t>local</a:t>
            </a:r>
            <a:endParaRPr lang="en-US" sz="2100" baseline="30000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59" name="Group 157">
            <a:extLst>
              <a:ext uri="{FF2B5EF4-FFF2-40B4-BE49-F238E27FC236}">
                <a16:creationId xmlns:a16="http://schemas.microsoft.com/office/drawing/2014/main" id="{1D133147-C6C4-D776-0D97-F976E59308AD}"/>
              </a:ext>
            </a:extLst>
          </p:cNvPr>
          <p:cNvGrpSpPr/>
          <p:nvPr/>
        </p:nvGrpSpPr>
        <p:grpSpPr>
          <a:xfrm>
            <a:off x="5907281" y="2167699"/>
            <a:ext cx="1309547" cy="2146528"/>
            <a:chOff x="8385163" y="2016444"/>
            <a:chExt cx="1746062" cy="2862036"/>
          </a:xfrm>
        </p:grpSpPr>
        <p:sp>
          <p:nvSpPr>
            <p:cNvPr id="60" name="Rectangle 135">
              <a:extLst>
                <a:ext uri="{FF2B5EF4-FFF2-40B4-BE49-F238E27FC236}">
                  <a16:creationId xmlns:a16="http://schemas.microsoft.com/office/drawing/2014/main" id="{A84D362A-90AA-7B80-9B6E-571816F11548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dirty="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 dirty="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 dirty="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 dirty="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61" name="TextBox 145">
              <a:extLst>
                <a:ext uri="{FF2B5EF4-FFF2-40B4-BE49-F238E27FC236}">
                  <a16:creationId xmlns:a16="http://schemas.microsoft.com/office/drawing/2014/main" id="{778AEA77-65C4-B019-BD2D-0EF333DD2F7B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 b="1" dirty="0">
                  <a:solidFill>
                    <a:srgbClr val="C00000"/>
                  </a:solidFill>
                  <a:latin typeface="Calibri" panose="020F0502020204030204"/>
                </a:rPr>
                <a:t>Z</a:t>
              </a:r>
              <a:endParaRPr lang="en-US" sz="2100" b="1" baseline="30000" dirty="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cxnSp>
          <p:nvCxnSpPr>
            <p:cNvPr id="62" name="Straight Arrow Connector 156">
              <a:extLst>
                <a:ext uri="{FF2B5EF4-FFF2-40B4-BE49-F238E27FC236}">
                  <a16:creationId xmlns:a16="http://schemas.microsoft.com/office/drawing/2014/main" id="{054E9FA4-39BD-91BD-96DF-F80D51983F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46746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6E116-4C3B-D3CA-8DF0-D0CBC082E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AE6FB5-545F-1122-5569-59DFF7AA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 of the network cost of model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21FED4-408D-360B-1862-6C105577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074D1752-D4C2-812D-AF26-F5E158809E93}"/>
              </a:ext>
            </a:extLst>
          </p:cNvPr>
          <p:cNvSpPr/>
          <p:nvPr/>
        </p:nvSpPr>
        <p:spPr>
          <a:xfrm>
            <a:off x="1619672" y="1489348"/>
            <a:ext cx="1944216" cy="792088"/>
          </a:xfrm>
          <a:prstGeom prst="rect">
            <a:avLst/>
          </a:prstGeom>
          <a:solidFill>
            <a:srgbClr val="F6F9D6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B797D230-98A4-14AF-87BD-7E5AED8916AB}"/>
              </a:ext>
            </a:extLst>
          </p:cNvPr>
          <p:cNvCxnSpPr>
            <a:cxnSpLocks/>
          </p:cNvCxnSpPr>
          <p:nvPr/>
        </p:nvCxnSpPr>
        <p:spPr>
          <a:xfrm>
            <a:off x="3563888" y="184938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B5771631-B76F-22E6-3058-A94998E420AC}"/>
              </a:ext>
            </a:extLst>
          </p:cNvPr>
          <p:cNvSpPr/>
          <p:nvPr/>
        </p:nvSpPr>
        <p:spPr>
          <a:xfrm>
            <a:off x="5004048" y="1489348"/>
            <a:ext cx="1944216" cy="792088"/>
          </a:xfrm>
          <a:prstGeom prst="rect">
            <a:avLst/>
          </a:prstGeom>
          <a:solidFill>
            <a:srgbClr val="F6F9D6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23F07F42-A2F2-4E3A-4458-7A1881780677}"/>
              </a:ext>
            </a:extLst>
          </p:cNvPr>
          <p:cNvCxnSpPr>
            <a:cxnSpLocks/>
          </p:cNvCxnSpPr>
          <p:nvPr/>
        </p:nvCxnSpPr>
        <p:spPr>
          <a:xfrm>
            <a:off x="323528" y="1822535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线箭头连接符 146">
            <a:extLst>
              <a:ext uri="{FF2B5EF4-FFF2-40B4-BE49-F238E27FC236}">
                <a16:creationId xmlns:a16="http://schemas.microsoft.com/office/drawing/2014/main" id="{77E47724-F447-DFCB-FA87-E45A8DFA0CAB}"/>
              </a:ext>
            </a:extLst>
          </p:cNvPr>
          <p:cNvCxnSpPr>
            <a:cxnSpLocks/>
          </p:cNvCxnSpPr>
          <p:nvPr/>
        </p:nvCxnSpPr>
        <p:spPr>
          <a:xfrm>
            <a:off x="6948264" y="184938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文本框 148">
            <a:extLst>
              <a:ext uri="{FF2B5EF4-FFF2-40B4-BE49-F238E27FC236}">
                <a16:creationId xmlns:a16="http://schemas.microsoft.com/office/drawing/2014/main" id="{A92F9443-9E1E-7BE6-63BC-934522E39B07}"/>
              </a:ext>
            </a:extLst>
          </p:cNvPr>
          <p:cNvSpPr txBox="1"/>
          <p:nvPr/>
        </p:nvSpPr>
        <p:spPr>
          <a:xfrm>
            <a:off x="971600" y="2489335"/>
            <a:ext cx="3217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One layer (deployed on 2 GPUs w/ Tensor parallelism) 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C92D7FB6-475A-6826-2158-77B7A6A0FE9B}"/>
              </a:ext>
            </a:extLst>
          </p:cNvPr>
          <p:cNvSpPr txBox="1"/>
          <p:nvPr/>
        </p:nvSpPr>
        <p:spPr>
          <a:xfrm>
            <a:off x="4572000" y="2489334"/>
            <a:ext cx="3217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One layer (deployed on 2 GPUs w/ Tensor parallelism) </a:t>
            </a: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9BBFBDE4-2BC2-9657-DA2C-09997E6C9F79}"/>
              </a:ext>
            </a:extLst>
          </p:cNvPr>
          <p:cNvSpPr/>
          <p:nvPr/>
        </p:nvSpPr>
        <p:spPr>
          <a:xfrm>
            <a:off x="2987824" y="1129308"/>
            <a:ext cx="2448272" cy="1360026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77754B9A-BF71-D9DA-4159-CACC5385F20E}"/>
              </a:ext>
            </a:extLst>
          </p:cNvPr>
          <p:cNvSpPr txBox="1"/>
          <p:nvPr/>
        </p:nvSpPr>
        <p:spPr>
          <a:xfrm>
            <a:off x="3419346" y="886277"/>
            <a:ext cx="158522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Pipeline parallelism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81A656-B940-2F7E-E04B-71FF357BEFFC}"/>
              </a:ext>
            </a:extLst>
          </p:cNvPr>
          <p:cNvSpPr txBox="1"/>
          <p:nvPr/>
        </p:nvSpPr>
        <p:spPr>
          <a:xfrm>
            <a:off x="3890994" y="1578488"/>
            <a:ext cx="51860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</a:rPr>
              <a:t>Z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160">
                <a:extLst>
                  <a:ext uri="{FF2B5EF4-FFF2-40B4-BE49-F238E27FC236}">
                    <a16:creationId xmlns:a16="http://schemas.microsoft.com/office/drawing/2014/main" id="{31A3A2E5-59DE-9E48-BE9C-5BCC17E3A024}"/>
                  </a:ext>
                </a:extLst>
              </p:cNvPr>
              <p:cNvSpPr txBox="1"/>
              <p:nvPr/>
            </p:nvSpPr>
            <p:spPr>
              <a:xfrm>
                <a:off x="539552" y="3238162"/>
                <a:ext cx="8424936" cy="221599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Tensor parallelism cost: </a:t>
                </a:r>
              </a:p>
              <a:p>
                <a:pPr marL="257175" indent="-257175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Forward ~=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257175" indent="-257175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Backward ~=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CN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dirty="0">
                    <a:ea typeface="Cambria Math" panose="02040503050406030204" pitchFamily="18" charset="0"/>
                  </a:rPr>
                  <a:t>Note that the actual cost is much higher because we need to consider other blocks like attention  (model-specific details are out of the scope of this lecture)</a:t>
                </a:r>
                <a:r>
                  <a:rPr lang="en-US" altLang="zh-CN" dirty="0"/>
                  <a:t>, and possible multiple layers per pipeline stage </a:t>
                </a:r>
                <a:endParaRPr lang="en-US" altLang="zh-CN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TextBox 160">
                <a:extLst>
                  <a:ext uri="{FF2B5EF4-FFF2-40B4-BE49-F238E27FC236}">
                    <a16:creationId xmlns:a16="http://schemas.microsoft.com/office/drawing/2014/main" id="{31A3A2E5-59DE-9E48-BE9C-5BCC17E3A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238162"/>
                <a:ext cx="8424936" cy="2215991"/>
              </a:xfrm>
              <a:prstGeom prst="rect">
                <a:avLst/>
              </a:prstGeom>
              <a:blipFill>
                <a:blip r:embed="rId2"/>
                <a:stretch>
                  <a:fillRect l="-602" t="-1136" b="-34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194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5AFC3-81BA-0AF8-E240-2BEFF397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0CB8A6-A5A9-13C8-6814-64CD4B723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 of the network cost of model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68AAA0-B491-AAD8-373A-C1535C3D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855FE591-F918-9093-061E-755D24466CC8}"/>
              </a:ext>
            </a:extLst>
          </p:cNvPr>
          <p:cNvSpPr/>
          <p:nvPr/>
        </p:nvSpPr>
        <p:spPr>
          <a:xfrm>
            <a:off x="1619672" y="1489348"/>
            <a:ext cx="1944216" cy="792088"/>
          </a:xfrm>
          <a:prstGeom prst="rect">
            <a:avLst/>
          </a:prstGeom>
          <a:solidFill>
            <a:srgbClr val="F6F9D6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A4CADDC0-0BA5-844F-C5AE-F0EA5FDAE0C0}"/>
              </a:ext>
            </a:extLst>
          </p:cNvPr>
          <p:cNvCxnSpPr>
            <a:cxnSpLocks/>
          </p:cNvCxnSpPr>
          <p:nvPr/>
        </p:nvCxnSpPr>
        <p:spPr>
          <a:xfrm>
            <a:off x="3563888" y="184938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309F612-014C-8BDF-DDAF-A925EE7F88D7}"/>
              </a:ext>
            </a:extLst>
          </p:cNvPr>
          <p:cNvSpPr/>
          <p:nvPr/>
        </p:nvSpPr>
        <p:spPr>
          <a:xfrm>
            <a:off x="5004048" y="1489348"/>
            <a:ext cx="1944216" cy="792088"/>
          </a:xfrm>
          <a:prstGeom prst="rect">
            <a:avLst/>
          </a:prstGeom>
          <a:solidFill>
            <a:srgbClr val="F6F9D6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8AE8596A-01D6-3F8C-1BD5-5C2AC2ED1089}"/>
              </a:ext>
            </a:extLst>
          </p:cNvPr>
          <p:cNvCxnSpPr>
            <a:cxnSpLocks/>
          </p:cNvCxnSpPr>
          <p:nvPr/>
        </p:nvCxnSpPr>
        <p:spPr>
          <a:xfrm>
            <a:off x="323528" y="1822535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线箭头连接符 146">
            <a:extLst>
              <a:ext uri="{FF2B5EF4-FFF2-40B4-BE49-F238E27FC236}">
                <a16:creationId xmlns:a16="http://schemas.microsoft.com/office/drawing/2014/main" id="{4CE7AE2D-C44E-A20A-4A5E-56FEB5202BAD}"/>
              </a:ext>
            </a:extLst>
          </p:cNvPr>
          <p:cNvCxnSpPr>
            <a:cxnSpLocks/>
          </p:cNvCxnSpPr>
          <p:nvPr/>
        </p:nvCxnSpPr>
        <p:spPr>
          <a:xfrm>
            <a:off x="6948264" y="184938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文本框 148">
            <a:extLst>
              <a:ext uri="{FF2B5EF4-FFF2-40B4-BE49-F238E27FC236}">
                <a16:creationId xmlns:a16="http://schemas.microsoft.com/office/drawing/2014/main" id="{9E57BCE5-1DD6-4898-C423-AD3BDFDDC0BC}"/>
              </a:ext>
            </a:extLst>
          </p:cNvPr>
          <p:cNvSpPr txBox="1"/>
          <p:nvPr/>
        </p:nvSpPr>
        <p:spPr>
          <a:xfrm>
            <a:off x="971600" y="2489335"/>
            <a:ext cx="3217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One layer (deployed on 2 GPUs w/ Tensor parallelism) 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73D1EE08-6164-0666-13E4-53F68EA690E9}"/>
              </a:ext>
            </a:extLst>
          </p:cNvPr>
          <p:cNvSpPr txBox="1"/>
          <p:nvPr/>
        </p:nvSpPr>
        <p:spPr>
          <a:xfrm>
            <a:off x="4572000" y="2489334"/>
            <a:ext cx="3217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One layer (deployed on 2 GPUs w/ Tensor parallelism) </a:t>
            </a: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C046C8FB-6D75-A7DD-CAB1-A33F05C2B44F}"/>
              </a:ext>
            </a:extLst>
          </p:cNvPr>
          <p:cNvSpPr/>
          <p:nvPr/>
        </p:nvSpPr>
        <p:spPr>
          <a:xfrm>
            <a:off x="2987824" y="1129308"/>
            <a:ext cx="2448272" cy="1360026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85A6CFB5-4D62-C61D-2426-FF3498C65EC2}"/>
              </a:ext>
            </a:extLst>
          </p:cNvPr>
          <p:cNvSpPr txBox="1"/>
          <p:nvPr/>
        </p:nvSpPr>
        <p:spPr>
          <a:xfrm>
            <a:off x="3419346" y="886277"/>
            <a:ext cx="158522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Pipeline parallelism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DBB56CB-4CDB-5677-3D1C-CDE1A8836D87}"/>
              </a:ext>
            </a:extLst>
          </p:cNvPr>
          <p:cNvSpPr txBox="1"/>
          <p:nvPr/>
        </p:nvSpPr>
        <p:spPr>
          <a:xfrm>
            <a:off x="3890994" y="1578488"/>
            <a:ext cx="51860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</a:rPr>
              <a:t>Z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160">
                <a:extLst>
                  <a:ext uri="{FF2B5EF4-FFF2-40B4-BE49-F238E27FC236}">
                    <a16:creationId xmlns:a16="http://schemas.microsoft.com/office/drawing/2014/main" id="{30E3AA24-5175-D1D5-3F25-33CB302EC6B2}"/>
                  </a:ext>
                </a:extLst>
              </p:cNvPr>
              <p:cNvSpPr txBox="1"/>
              <p:nvPr/>
            </p:nvSpPr>
            <p:spPr>
              <a:xfrm>
                <a:off x="755576" y="3446060"/>
                <a:ext cx="9082268" cy="166199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Pipeline parallelism cost: </a:t>
                </a:r>
              </a:p>
              <a:p>
                <a:pPr marL="257175" indent="-257175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Forward ~=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257175" indent="-257175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Backward ~=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CN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endParaRPr lang="en-US" dirty="0"/>
              </a:p>
            </p:txBody>
          </p:sp>
        </mc:Choice>
        <mc:Fallback>
          <p:sp>
            <p:nvSpPr>
              <p:cNvPr id="5" name="TextBox 160">
                <a:extLst>
                  <a:ext uri="{FF2B5EF4-FFF2-40B4-BE49-F238E27FC236}">
                    <a16:creationId xmlns:a16="http://schemas.microsoft.com/office/drawing/2014/main" id="{30E3AA24-5175-D1D5-3F25-33CB302EC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446060"/>
                <a:ext cx="9082268" cy="1661993"/>
              </a:xfrm>
              <a:prstGeom prst="rect">
                <a:avLst/>
              </a:prstGeom>
              <a:blipFill>
                <a:blip r:embed="rId2"/>
                <a:stretch>
                  <a:fillRect l="-559" t="-15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31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07A7-725C-7F8D-5760-B27C19FA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8A033-BF43-9751-F3D7-BB8A54C24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Communication heterogeneity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12798E-DE9C-7CC0-07E5-4F7F7A787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CCA68B-60F9-C9E1-D976-62E313F6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8A0F285-CC56-D2A3-89F7-060F90E2D3E0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9062281-F81F-83DF-E1A5-A1052D3DA7A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47D8C6A-DA22-9716-3CDB-7021CBB21EFA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018AA28-F17F-B1C7-A2D8-572064FA8FF8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09F7A00-3562-6FCA-D8ED-CD9FF2024645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7E5F435-416B-FABA-69A3-D45865065CEB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AFC8677-FD50-9A5E-A504-51EA75DF4112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0005E54-1555-0106-FC09-834A3BE0DA0F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0BB3709-25CF-1E1E-A67C-DD9D93C00DA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6E95CF6-FE50-34FE-247D-1D5C2677287C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C3BE197-789B-511E-F571-9CAB8D645812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30F0569-9158-981D-7512-1A011DE034E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A581109-3B8B-7895-FFE8-AB9B3D7AD66E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B6B1682-CF5B-C407-EA48-98039F0E81AC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4CA2759-57C8-BBF6-8C39-1971203EAAD5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BD74162-D60A-1D69-DC79-E66D495E95B8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3127499-752A-2DC5-A265-5EEB1139270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08B32B1-7F9C-C1E9-F763-17B902A2AEBC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BA7735C-6A67-8519-EFEB-D482C43C7FAF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CF0FFCA-BF7C-14AB-F0D6-5048E2B214D8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200C221-7C07-101E-841C-9D304754DDD2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585CC27-0FE7-2604-2720-BB0F6A35DC61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CE7CE1E-F20D-F25D-00EB-4A687E7DCF54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89E8F40-A828-993F-E2C2-FFE6585A643E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AA1AE8DD-185C-A6EC-C321-5ECABBF49B92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93680778-69D1-CB3A-1F5E-0C08DAC188FF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1CB9ADB8-ADEC-C91A-142A-D655710CAB57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E1C66AC1-40BB-6EC6-3F45-EB36E2F43BDE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95CAEDA3-F9F4-EFAF-E05E-409741E8ACA5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B96785C6-B093-1586-B25D-EAAFD60F6BE8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BD8AE73-B78E-EAEC-A412-9E3E652C36F9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E90FCC8-0A59-4DE0-4D56-BF875804AF1D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ABDE3B8-2C46-47A5-FCFB-2FBAFFC2D381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07820D3-087C-532A-B27D-B8466AA80AEE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A485F07-6894-1E0E-F68A-DCB3097BBCD7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AC1F787-0041-49D1-F978-35D69D383E9C}"/>
              </a:ext>
            </a:extLst>
          </p:cNvPr>
          <p:cNvSpPr/>
          <p:nvPr/>
        </p:nvSpPr>
        <p:spPr>
          <a:xfrm>
            <a:off x="353160" y="2333419"/>
            <a:ext cx="3394720" cy="1840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Layers with TP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6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27A17-4659-BDFA-9E83-06EA415B6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AFBF06-33A0-BF1C-2913-D44DFCD0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Communication heterogeneity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15538-000E-C851-049B-4CE1F9ABC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47402F-3C52-46B7-6C65-FA9F34F6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21B5349-2DBA-D45C-10EF-F256926CE1E6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7ED2AD1-67E5-E016-BEAD-A5879A7AD26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37356D0-40A9-A3CA-FACC-39CB6A1CBF52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3E58F74-2023-2A75-AED6-5DAD757E56B6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AA7F585-A7C6-67B7-A249-6857FE883186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5A17364-5A71-9E08-A081-0C2E5FB5216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5B5B3CD-D74D-0F40-2621-65659E68D54A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BABD997-E317-F364-BDE2-C4FC507E1070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51179F3-6BEA-51CD-50B7-4DD795AB51A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1BB0431-AF09-E99D-A50F-C97885AA92E8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E5BF0B1-FFF2-3AAE-760F-BBC3C1DE2515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0B374EB-2391-E2BE-FEF1-08623BBFCC19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160A447-13A0-23CD-519F-E9080A45FF5F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985C36-3C4E-6169-D03D-A8B14012618E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8F829DB-A57A-21D1-6D1F-927D3796FB91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5E9D59F-227B-E465-19F8-6D27A2C1F2B1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CA0E1F6-0743-CF3F-78BC-4972AE33C4C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A0C2A14-6E76-AD01-CF7C-FC0011CEA5A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890EAFA-812C-6844-FD56-2E7F61B682CF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213B541-2263-A85F-79B0-A8961537C5E4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0FB9948-8783-9B00-2FB3-E59BD920F83E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1BC07AB-E9D3-DFC8-D5C2-0584CA109B70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F2BA2E4-3D2D-ABA0-4D9E-253DDA1228EE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D21AA15-5E2A-1A00-54A7-8D46FF2AFCAA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4526CAC-F6AC-3DA6-7C1E-3D447520EAB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41F6155-DF3B-2F4E-F6AC-A552FF007B14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4406331E-29DB-62C4-F5E9-BFB61C05BDA5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52FACFE1-18C2-4484-DEB2-FED77ADE03E5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B895DE06-3E0C-A402-1002-B0DBF23387EA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3DA0621F-0F84-129C-B386-3ADB8D14A93F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C22DA54-10B0-3C8E-15DE-C4ED516515CA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789EFB2-DB62-8D1B-7AEA-5D421101A2D7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59001D-A9B1-B17F-D304-303179B20FB6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92F09F3-3F71-AE29-5706-332D0D0C8AEA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B82B9FC-2BEA-7DD9-D1C8-3C4AF02E0251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E29F4D8-EEE5-F410-D979-5B04A1E195BA}"/>
              </a:ext>
            </a:extLst>
          </p:cNvPr>
          <p:cNvSpPr/>
          <p:nvPr/>
        </p:nvSpPr>
        <p:spPr>
          <a:xfrm>
            <a:off x="353160" y="2333419"/>
            <a:ext cx="3394720" cy="1840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Layers with TP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8AA1734-6AA6-7F76-129A-DF9D4541854F}"/>
              </a:ext>
            </a:extLst>
          </p:cNvPr>
          <p:cNvSpPr/>
          <p:nvPr/>
        </p:nvSpPr>
        <p:spPr>
          <a:xfrm>
            <a:off x="5079088" y="2324625"/>
            <a:ext cx="3394720" cy="1840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 layer with TP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9" name="左右箭头 38">
            <a:extLst>
              <a:ext uri="{FF2B5EF4-FFF2-40B4-BE49-F238E27FC236}">
                <a16:creationId xmlns:a16="http://schemas.microsoft.com/office/drawing/2014/main" id="{C8305662-DB98-0607-7ACB-008BA17042C2}"/>
              </a:ext>
            </a:extLst>
          </p:cNvPr>
          <p:cNvSpPr/>
          <p:nvPr/>
        </p:nvSpPr>
        <p:spPr>
          <a:xfrm>
            <a:off x="3303243" y="2647232"/>
            <a:ext cx="2088232" cy="1031392"/>
          </a:xfrm>
          <a:prstGeom prst="leftRightArrow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8979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82D1A-908A-4FB6-9122-9EF1A3731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3C03CF-F1C1-E26D-65BC-B9A28B9FC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 US conducted a GPU ban on China, mainly restricting GPU communication performance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7F4736-BFA8-6CD3-DCBB-985F6CB7B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CD38E-1E6E-4B58-9E9E-EE9FD69A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BD5D0A-147D-0D07-8D7D-5E26872AE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85" y="1129308"/>
            <a:ext cx="2088232" cy="45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526681-1C80-F149-BE4C-26665FF5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696" y="1039871"/>
            <a:ext cx="2498788" cy="45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4908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25052-E74D-BA4B-1489-4D1DA911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EB7C93-9149-F994-4069-88C3F9D0D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>
            <a:normAutofit/>
          </a:bodyPr>
          <a:lstStyle/>
          <a:p>
            <a:r>
              <a:rPr kumimoji="1" lang="en-US" altLang="zh-CN"/>
              <a:t>Case study: A100 vs. A800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AA9B0-F50B-346F-0E39-42312A0E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/>
          </a:p>
        </p:txBody>
      </p:sp>
      <p:pic>
        <p:nvPicPr>
          <p:cNvPr id="12" name="图片 11" descr="表格&#10;&#10;描述已自动生成">
            <a:extLst>
              <a:ext uri="{FF2B5EF4-FFF2-40B4-BE49-F238E27FC236}">
                <a16:creationId xmlns:a16="http://schemas.microsoft.com/office/drawing/2014/main" id="{491E91B8-4497-085E-0DE0-B152EFBA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2048"/>
            <a:ext cx="4324885" cy="4344086"/>
          </a:xfrm>
          <a:prstGeom prst="rect">
            <a:avLst/>
          </a:prstGeom>
        </p:spPr>
      </p:pic>
      <p:pic>
        <p:nvPicPr>
          <p:cNvPr id="16" name="图片 15" descr="表格&#10;&#10;描述已自动生成">
            <a:extLst>
              <a:ext uri="{FF2B5EF4-FFF2-40B4-BE49-F238E27FC236}">
                <a16:creationId xmlns:a16="http://schemas.microsoft.com/office/drawing/2014/main" id="{E474C5DB-8580-568C-3614-D61FA59F5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91638"/>
            <a:ext cx="3131114" cy="427328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E240A09C-B261-9159-7382-1A072B489EBE}"/>
              </a:ext>
            </a:extLst>
          </p:cNvPr>
          <p:cNvSpPr/>
          <p:nvPr/>
        </p:nvSpPr>
        <p:spPr>
          <a:xfrm>
            <a:off x="0" y="4523362"/>
            <a:ext cx="4355976" cy="422370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B61520-951A-BB1B-42CE-CB25E671F20F}"/>
              </a:ext>
            </a:extLst>
          </p:cNvPr>
          <p:cNvSpPr/>
          <p:nvPr/>
        </p:nvSpPr>
        <p:spPr>
          <a:xfrm>
            <a:off x="4932040" y="4801716"/>
            <a:ext cx="4355976" cy="655319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33927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5D023-F8B7-91B3-67EE-7D50A353B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35D698-44B1-5974-AA7F-40915FE4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model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D7F527-063F-DACD-142B-CAAAFF731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475252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Two forms: pipeline parallelism + tensor parallelism </a:t>
            </a:r>
          </a:p>
          <a:p>
            <a:r>
              <a:rPr kumimoji="1" lang="en-US" altLang="zh-CN" dirty="0"/>
              <a:t>Pipeline parallelism </a:t>
            </a:r>
          </a:p>
          <a:p>
            <a:pPr lvl="1"/>
            <a:r>
              <a:rPr kumimoji="1" lang="en-US" altLang="zh-CN" dirty="0"/>
              <a:t>Partition the computation graph by layers </a:t>
            </a:r>
          </a:p>
          <a:p>
            <a:pPr lvl="1"/>
            <a:r>
              <a:rPr kumimoji="1" lang="en-US" altLang="zh-CN" dirty="0"/>
              <a:t>Pros: reduced communication </a:t>
            </a:r>
          </a:p>
          <a:p>
            <a:pPr lvl="1"/>
            <a:r>
              <a:rPr kumimoji="1" lang="en-US" altLang="zh-CN" dirty="0"/>
              <a:t>Cons: bubbles  </a:t>
            </a:r>
          </a:p>
          <a:p>
            <a:r>
              <a:rPr kumimoji="1" lang="en-US" altLang="zh-CN" dirty="0"/>
              <a:t>Tensor parallelism </a:t>
            </a:r>
          </a:p>
          <a:p>
            <a:pPr lvl="1"/>
            <a:r>
              <a:rPr kumimoji="1" lang="en-US" altLang="zh-CN" dirty="0"/>
              <a:t>Partition the parameters of a layer (or a set of layers )</a:t>
            </a:r>
          </a:p>
          <a:p>
            <a:pPr lvl="1"/>
            <a:r>
              <a:rPr kumimoji="1" lang="en-US" altLang="zh-CN" dirty="0"/>
              <a:t>Pros: better support for large models </a:t>
            </a:r>
          </a:p>
          <a:p>
            <a:pPr lvl="1"/>
            <a:r>
              <a:rPr kumimoji="1" lang="en-US" altLang="zh-CN" dirty="0"/>
              <a:t>Cons: high communication cost </a:t>
            </a:r>
          </a:p>
          <a:p>
            <a:r>
              <a:rPr kumimoji="1" lang="en-US" altLang="zh-CN" dirty="0"/>
              <a:t>Key system design principles: algorithm-hardware-aware co-design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24EDDD-A279-59FB-16E9-362F8AB9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5450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54E19-391B-0F1A-8BBE-1566D8F4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altogether: parallelize distributed training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187FF-235B-EB37-F07B-BD396A94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A7D67B-48F8-CE78-3156-4CAC49C9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/>
          </a:p>
        </p:txBody>
      </p:sp>
      <p:pic>
        <p:nvPicPr>
          <p:cNvPr id="6146" name="Picture 2" descr="3D parallelism in DeepSpeed">
            <a:extLst>
              <a:ext uri="{FF2B5EF4-FFF2-40B4-BE49-F238E27FC236}">
                <a16:creationId xmlns:a16="http://schemas.microsoft.com/office/drawing/2014/main" id="{1191CFE0-1C32-6699-7BF3-75577FFA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8" y="1129570"/>
            <a:ext cx="7088764" cy="425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9292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302840" y="3793604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3136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E960D-A5A8-D15D-A907-54FFE05A9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Recall: data parallel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5A0FBC-F117-6AAF-2391-09156AC7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/>
          </a:p>
        </p:txBody>
      </p:sp>
      <p:grpSp>
        <p:nvGrpSpPr>
          <p:cNvPr id="5" name="Group 53">
            <a:extLst>
              <a:ext uri="{FF2B5EF4-FFF2-40B4-BE49-F238E27FC236}">
                <a16:creationId xmlns:a16="http://schemas.microsoft.com/office/drawing/2014/main" id="{5F811147-839B-0A12-6C46-7B015A191DC2}"/>
              </a:ext>
            </a:extLst>
          </p:cNvPr>
          <p:cNvGrpSpPr/>
          <p:nvPr/>
        </p:nvGrpSpPr>
        <p:grpSpPr>
          <a:xfrm>
            <a:off x="1466788" y="2370684"/>
            <a:ext cx="6042909" cy="2222332"/>
            <a:chOff x="431717" y="2253734"/>
            <a:chExt cx="8057211" cy="2963109"/>
          </a:xfrm>
        </p:grpSpPr>
        <p:grpSp>
          <p:nvGrpSpPr>
            <p:cNvPr id="6" name="Group 14">
              <a:extLst>
                <a:ext uri="{FF2B5EF4-FFF2-40B4-BE49-F238E27FC236}">
                  <a16:creationId xmlns:a16="http://schemas.microsoft.com/office/drawing/2014/main" id="{0C0B4949-D90A-166C-3D37-126B4350F97C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4">
                <a:extLst>
                  <a:ext uri="{FF2B5EF4-FFF2-40B4-BE49-F238E27FC236}">
                    <a16:creationId xmlns:a16="http://schemas.microsoft.com/office/drawing/2014/main" id="{49740357-BCBD-1A47-8136-4D9442417EB4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7C229A60-97F4-22C6-E3F4-CE4B45FC5BFD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747C1D89-BBC8-F197-443C-E666EBA92ACF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6">
                <a:extLst>
                  <a:ext uri="{FF2B5EF4-FFF2-40B4-BE49-F238E27FC236}">
                    <a16:creationId xmlns:a16="http://schemas.microsoft.com/office/drawing/2014/main" id="{B8803EB6-4B2B-A71B-622E-7618048ABB7F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9">
                <a:extLst>
                  <a:ext uri="{FF2B5EF4-FFF2-40B4-BE49-F238E27FC236}">
                    <a16:creationId xmlns:a16="http://schemas.microsoft.com/office/drawing/2014/main" id="{330FD199-979A-DEEB-1C6E-79DE41665F77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0F1B4E3-03CD-81B1-AA4F-339EBFC3D08B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7A938FB9-2522-E254-9C54-8E2C59047453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10">
                <a:extLst>
                  <a:ext uri="{FF2B5EF4-FFF2-40B4-BE49-F238E27FC236}">
                    <a16:creationId xmlns:a16="http://schemas.microsoft.com/office/drawing/2014/main" id="{37D4718B-F592-1FFE-C51B-F2D7B962A46D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54">
            <a:extLst>
              <a:ext uri="{FF2B5EF4-FFF2-40B4-BE49-F238E27FC236}">
                <a16:creationId xmlns:a16="http://schemas.microsoft.com/office/drawing/2014/main" id="{66F0E3FB-248F-A054-937D-624F4659BDE3}"/>
              </a:ext>
            </a:extLst>
          </p:cNvPr>
          <p:cNvGrpSpPr/>
          <p:nvPr/>
        </p:nvGrpSpPr>
        <p:grpSpPr>
          <a:xfrm>
            <a:off x="2794742" y="2370683"/>
            <a:ext cx="2035617" cy="2199248"/>
            <a:chOff x="2202323" y="2253734"/>
            <a:chExt cx="2714156" cy="293233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C77BBE-EB2A-1475-73BB-F4935E013CF9}"/>
                </a:ext>
              </a:extLst>
            </p:cNvPr>
            <p:cNvSpPr/>
            <p:nvPr/>
          </p:nvSpPr>
          <p:spPr>
            <a:xfrm>
              <a:off x="2202323" y="2253734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3D0AB4-2850-00D3-5F4F-E750CA1A50E8}"/>
                </a:ext>
              </a:extLst>
            </p:cNvPr>
            <p:cNvSpPr/>
            <p:nvPr/>
          </p:nvSpPr>
          <p:spPr>
            <a:xfrm>
              <a:off x="2202323" y="3489066"/>
              <a:ext cx="27141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160BD1-8379-B996-32E7-8DDF35F8087B}"/>
                </a:ext>
              </a:extLst>
            </p:cNvPr>
            <p:cNvSpPr/>
            <p:nvPr/>
          </p:nvSpPr>
          <p:spPr>
            <a:xfrm>
              <a:off x="2202324" y="472439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grpSp>
        <p:nvGrpSpPr>
          <p:cNvPr id="19" name="Group 21">
            <a:extLst>
              <a:ext uri="{FF2B5EF4-FFF2-40B4-BE49-F238E27FC236}">
                <a16:creationId xmlns:a16="http://schemas.microsoft.com/office/drawing/2014/main" id="{3C708152-4C31-F050-88B7-48989F9285BB}"/>
              </a:ext>
            </a:extLst>
          </p:cNvPr>
          <p:cNvGrpSpPr/>
          <p:nvPr/>
        </p:nvGrpSpPr>
        <p:grpSpPr>
          <a:xfrm>
            <a:off x="4542182" y="2076182"/>
            <a:ext cx="646908" cy="3157582"/>
            <a:chOff x="5542720" y="1905000"/>
            <a:chExt cx="862544" cy="421010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27A7985-9AA4-A7A7-FC59-AEF5D31A57C5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BC7894-539D-BB76-2BF5-EEB5E9D53D77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43936A41-A478-3A25-23B2-2524D6C5A4ED}"/>
              </a:ext>
            </a:extLst>
          </p:cNvPr>
          <p:cNvGrpSpPr/>
          <p:nvPr/>
        </p:nvGrpSpPr>
        <p:grpSpPr>
          <a:xfrm>
            <a:off x="4857750" y="2543809"/>
            <a:ext cx="1200150" cy="1856794"/>
            <a:chOff x="4953000" y="2484566"/>
            <a:chExt cx="1600200" cy="2475725"/>
          </a:xfrm>
        </p:grpSpPr>
        <p:cxnSp>
          <p:nvCxnSpPr>
            <p:cNvPr id="23" name="Straight Arrow Connector 26">
              <a:extLst>
                <a:ext uri="{FF2B5EF4-FFF2-40B4-BE49-F238E27FC236}">
                  <a16:creationId xmlns:a16="http://schemas.microsoft.com/office/drawing/2014/main" id="{CFDA2499-F6A1-EBEF-C3E6-E70992A8FF85}"/>
                </a:ext>
              </a:extLst>
            </p:cNvPr>
            <p:cNvCxnSpPr/>
            <p:nvPr/>
          </p:nvCxnSpPr>
          <p:spPr>
            <a:xfrm>
              <a:off x="4953000" y="2484566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7">
              <a:extLst>
                <a:ext uri="{FF2B5EF4-FFF2-40B4-BE49-F238E27FC236}">
                  <a16:creationId xmlns:a16="http://schemas.microsoft.com/office/drawing/2014/main" id="{C7799382-D650-1A64-D65B-1527862FC64A}"/>
                </a:ext>
              </a:extLst>
            </p:cNvPr>
            <p:cNvCxnSpPr/>
            <p:nvPr/>
          </p:nvCxnSpPr>
          <p:spPr>
            <a:xfrm flipV="1"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30">
              <a:extLst>
                <a:ext uri="{FF2B5EF4-FFF2-40B4-BE49-F238E27FC236}">
                  <a16:creationId xmlns:a16="http://schemas.microsoft.com/office/drawing/2014/main" id="{CACF4774-429F-9E1E-E8C2-FF2668503349}"/>
                </a:ext>
              </a:extLst>
            </p:cNvPr>
            <p:cNvCxnSpPr/>
            <p:nvPr/>
          </p:nvCxnSpPr>
          <p:spPr>
            <a:xfrm flipV="1">
              <a:off x="5943600" y="2489625"/>
              <a:ext cx="609600" cy="246560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33">
              <a:extLst>
                <a:ext uri="{FF2B5EF4-FFF2-40B4-BE49-F238E27FC236}">
                  <a16:creationId xmlns:a16="http://schemas.microsoft.com/office/drawing/2014/main" id="{04DBBD0A-CA7C-7C65-D0F8-BEE6CEF38CD9}"/>
                </a:ext>
              </a:extLst>
            </p:cNvPr>
            <p:cNvCxnSpPr/>
            <p:nvPr/>
          </p:nvCxnSpPr>
          <p:spPr>
            <a:xfrm>
              <a:off x="5334000" y="2489625"/>
              <a:ext cx="838200" cy="2470666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35">
              <a:extLst>
                <a:ext uri="{FF2B5EF4-FFF2-40B4-BE49-F238E27FC236}">
                  <a16:creationId xmlns:a16="http://schemas.microsoft.com/office/drawing/2014/main" id="{E8436D41-7CB4-EE4D-BFE0-4B1A9EE02FA5}"/>
                </a:ext>
              </a:extLst>
            </p:cNvPr>
            <p:cNvCxnSpPr/>
            <p:nvPr/>
          </p:nvCxnSpPr>
          <p:spPr>
            <a:xfrm flipV="1">
              <a:off x="5867400" y="2489625"/>
              <a:ext cx="341241" cy="1235334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36">
              <a:extLst>
                <a:ext uri="{FF2B5EF4-FFF2-40B4-BE49-F238E27FC236}">
                  <a16:creationId xmlns:a16="http://schemas.microsoft.com/office/drawing/2014/main" id="{2C306A55-CA93-E189-F51F-E241800AAF2D}"/>
                </a:ext>
              </a:extLst>
            </p:cNvPr>
            <p:cNvCxnSpPr/>
            <p:nvPr/>
          </p:nvCxnSpPr>
          <p:spPr>
            <a:xfrm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6D43AD03-3A0D-588A-8764-CF4DF3FC3300}"/>
              </a:ext>
            </a:extLst>
          </p:cNvPr>
          <p:cNvSpPr txBox="1"/>
          <p:nvPr/>
        </p:nvSpPr>
        <p:spPr>
          <a:xfrm>
            <a:off x="342900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0" name="TextBox 38">
            <a:extLst>
              <a:ext uri="{FF2B5EF4-FFF2-40B4-BE49-F238E27FC236}">
                <a16:creationId xmlns:a16="http://schemas.microsoft.com/office/drawing/2014/main" id="{4ED196C0-7115-788E-F15D-EB44BD8F554E}"/>
              </a:ext>
            </a:extLst>
          </p:cNvPr>
          <p:cNvSpPr txBox="1"/>
          <p:nvPr/>
        </p:nvSpPr>
        <p:spPr>
          <a:xfrm>
            <a:off x="4842841" y="1889284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grpSp>
        <p:nvGrpSpPr>
          <p:cNvPr id="31" name="Group 55">
            <a:extLst>
              <a:ext uri="{FF2B5EF4-FFF2-40B4-BE49-F238E27FC236}">
                <a16:creationId xmlns:a16="http://schemas.microsoft.com/office/drawing/2014/main" id="{27C12A60-6886-83E0-06D9-A0715F073C9A}"/>
              </a:ext>
            </a:extLst>
          </p:cNvPr>
          <p:cNvGrpSpPr/>
          <p:nvPr/>
        </p:nvGrpSpPr>
        <p:grpSpPr>
          <a:xfrm>
            <a:off x="6100153" y="2374477"/>
            <a:ext cx="1292667" cy="2192994"/>
            <a:chOff x="6609537" y="2258792"/>
            <a:chExt cx="1723556" cy="2923992"/>
          </a:xfrm>
        </p:grpSpPr>
        <p:sp>
          <p:nvSpPr>
            <p:cNvPr id="32" name="Rectangle 47">
              <a:extLst>
                <a:ext uri="{FF2B5EF4-FFF2-40B4-BE49-F238E27FC236}">
                  <a16:creationId xmlns:a16="http://schemas.microsoft.com/office/drawing/2014/main" id="{43AB877A-DF40-A148-6D41-B84C5B396604}"/>
                </a:ext>
              </a:extLst>
            </p:cNvPr>
            <p:cNvSpPr/>
            <p:nvPr/>
          </p:nvSpPr>
          <p:spPr>
            <a:xfrm>
              <a:off x="6628820" y="2258792"/>
              <a:ext cx="167509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3" name="Rectangle 48">
              <a:extLst>
                <a:ext uri="{FF2B5EF4-FFF2-40B4-BE49-F238E27FC236}">
                  <a16:creationId xmlns:a16="http://schemas.microsoft.com/office/drawing/2014/main" id="{0B5F3F12-B2BD-2F67-A2A8-5C1A7A2A80F4}"/>
                </a:ext>
              </a:extLst>
            </p:cNvPr>
            <p:cNvSpPr/>
            <p:nvPr/>
          </p:nvSpPr>
          <p:spPr>
            <a:xfrm>
              <a:off x="6628804" y="3489066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4" name="Rectangle 49">
              <a:extLst>
                <a:ext uri="{FF2B5EF4-FFF2-40B4-BE49-F238E27FC236}">
                  <a16:creationId xmlns:a16="http://schemas.microsoft.com/office/drawing/2014/main" id="{C693905F-8AE7-6C89-2D4A-D281193E3AC3}"/>
                </a:ext>
              </a:extLst>
            </p:cNvPr>
            <p:cNvSpPr/>
            <p:nvPr/>
          </p:nvSpPr>
          <p:spPr>
            <a:xfrm>
              <a:off x="6609537" y="472111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sp>
        <p:nvSpPr>
          <p:cNvPr id="35" name="TextBox 50">
            <a:extLst>
              <a:ext uri="{FF2B5EF4-FFF2-40B4-BE49-F238E27FC236}">
                <a16:creationId xmlns:a16="http://schemas.microsoft.com/office/drawing/2014/main" id="{44EB7384-7010-5C3D-55D2-98F29B255782}"/>
              </a:ext>
            </a:extLst>
          </p:cNvPr>
          <p:cNvSpPr txBox="1"/>
          <p:nvPr/>
        </p:nvSpPr>
        <p:spPr>
          <a:xfrm>
            <a:off x="645795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3EE61A1C-5593-6380-90ED-26A7EF26A0CA}"/>
              </a:ext>
            </a:extLst>
          </p:cNvPr>
          <p:cNvSpPr/>
          <p:nvPr/>
        </p:nvSpPr>
        <p:spPr>
          <a:xfrm>
            <a:off x="3630209" y="2411358"/>
            <a:ext cx="1200150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sp>
        <p:nvSpPr>
          <p:cNvPr id="37" name="Rectangle 52">
            <a:extLst>
              <a:ext uri="{FF2B5EF4-FFF2-40B4-BE49-F238E27FC236}">
                <a16:creationId xmlns:a16="http://schemas.microsoft.com/office/drawing/2014/main" id="{7917B22E-E27F-AF76-A5CC-5DC065FEF4F3}"/>
              </a:ext>
            </a:extLst>
          </p:cNvPr>
          <p:cNvSpPr/>
          <p:nvPr/>
        </p:nvSpPr>
        <p:spPr>
          <a:xfrm>
            <a:off x="4087411" y="4264358"/>
            <a:ext cx="742949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38" name="Group 22">
            <a:extLst>
              <a:ext uri="{FF2B5EF4-FFF2-40B4-BE49-F238E27FC236}">
                <a16:creationId xmlns:a16="http://schemas.microsoft.com/office/drawing/2014/main" id="{A3E3F611-54CB-80FA-E81A-B32846B6BF57}"/>
              </a:ext>
            </a:extLst>
          </p:cNvPr>
          <p:cNvGrpSpPr/>
          <p:nvPr/>
        </p:nvGrpSpPr>
        <p:grpSpPr>
          <a:xfrm>
            <a:off x="5799482" y="2076182"/>
            <a:ext cx="646908" cy="3157582"/>
            <a:chOff x="5542720" y="1905000"/>
            <a:chExt cx="862544" cy="4210108"/>
          </a:xfrm>
        </p:grpSpPr>
        <p:cxnSp>
          <p:nvCxnSpPr>
            <p:cNvPr id="39" name="Straight Connector 23">
              <a:extLst>
                <a:ext uri="{FF2B5EF4-FFF2-40B4-BE49-F238E27FC236}">
                  <a16:creationId xmlns:a16="http://schemas.microsoft.com/office/drawing/2014/main" id="{5F132AC0-AF7D-1641-C479-A46D5488026A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24">
              <a:extLst>
                <a:ext uri="{FF2B5EF4-FFF2-40B4-BE49-F238E27FC236}">
                  <a16:creationId xmlns:a16="http://schemas.microsoft.com/office/drawing/2014/main" id="{92698F1C-950D-8EFA-3E93-055451B4A7E2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sp>
        <p:nvSpPr>
          <p:cNvPr id="41" name="Rectangle 56">
            <a:extLst>
              <a:ext uri="{FF2B5EF4-FFF2-40B4-BE49-F238E27FC236}">
                <a16:creationId xmlns:a16="http://schemas.microsoft.com/office/drawing/2014/main" id="{AD7B6ED7-AB85-D39A-C61C-5383C88965F8}"/>
              </a:ext>
            </a:extLst>
          </p:cNvPr>
          <p:cNvSpPr/>
          <p:nvPr/>
        </p:nvSpPr>
        <p:spPr>
          <a:xfrm>
            <a:off x="6972300" y="3341654"/>
            <a:ext cx="806951" cy="229608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ED03C266-8A90-6DDC-084E-BE2132B674B2}"/>
              </a:ext>
            </a:extLst>
          </p:cNvPr>
          <p:cNvGrpSpPr/>
          <p:nvPr/>
        </p:nvGrpSpPr>
        <p:grpSpPr>
          <a:xfrm>
            <a:off x="1543050" y="2794933"/>
            <a:ext cx="1028700" cy="2286000"/>
            <a:chOff x="533400" y="2819400"/>
            <a:chExt cx="1371600" cy="3048000"/>
          </a:xfrm>
        </p:grpSpPr>
        <p:grpSp>
          <p:nvGrpSpPr>
            <p:cNvPr id="43" name="Group 3">
              <a:extLst>
                <a:ext uri="{FF2B5EF4-FFF2-40B4-BE49-F238E27FC236}">
                  <a16:creationId xmlns:a16="http://schemas.microsoft.com/office/drawing/2014/main" id="{AF1565A5-8812-139F-C1CF-D60DE03F1F2A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50" name="Rounded Rectangle 39">
                <a:extLst>
                  <a:ext uri="{FF2B5EF4-FFF2-40B4-BE49-F238E27FC236}">
                    <a16:creationId xmlns:a16="http://schemas.microsoft.com/office/drawing/2014/main" id="{C52BCA70-358A-AB48-4471-549D6E633262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51" name="Right Arrow 2">
                <a:extLst>
                  <a:ext uri="{FF2B5EF4-FFF2-40B4-BE49-F238E27FC236}">
                    <a16:creationId xmlns:a16="http://schemas.microsoft.com/office/drawing/2014/main" id="{FD7FB226-7531-25C5-3C90-6A4B01032136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4" name="Group 41">
              <a:extLst>
                <a:ext uri="{FF2B5EF4-FFF2-40B4-BE49-F238E27FC236}">
                  <a16:creationId xmlns:a16="http://schemas.microsoft.com/office/drawing/2014/main" id="{D57B3D4C-9930-6A90-EF9C-9ED9B3A6A959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48" name="Rounded Rectangle 42">
                <a:extLst>
                  <a:ext uri="{FF2B5EF4-FFF2-40B4-BE49-F238E27FC236}">
                    <a16:creationId xmlns:a16="http://schemas.microsoft.com/office/drawing/2014/main" id="{372BECEC-E7AA-AEAB-CDBE-94D3C4F80BB7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9" name="Right Arrow 43">
                <a:extLst>
                  <a:ext uri="{FF2B5EF4-FFF2-40B4-BE49-F238E27FC236}">
                    <a16:creationId xmlns:a16="http://schemas.microsoft.com/office/drawing/2014/main" id="{DC3C94ED-8532-FFA1-585D-C097CFD548C2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1D9B3A1-6FDA-9C89-CC10-6C5DD9AF9128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92307C6C-047C-9CD3-48E3-E09356E61223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7" name="Right Arrow 46">
                <a:extLst>
                  <a:ext uri="{FF2B5EF4-FFF2-40B4-BE49-F238E27FC236}">
                    <a16:creationId xmlns:a16="http://schemas.microsoft.com/office/drawing/2014/main" id="{F9B81609-AE37-162B-C5AF-6D81E7348067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52" name="Group 18">
            <a:extLst>
              <a:ext uri="{FF2B5EF4-FFF2-40B4-BE49-F238E27FC236}">
                <a16:creationId xmlns:a16="http://schemas.microsoft.com/office/drawing/2014/main" id="{C9D96C34-2833-5BDD-CC2D-93257F38823D}"/>
              </a:ext>
            </a:extLst>
          </p:cNvPr>
          <p:cNvGrpSpPr/>
          <p:nvPr/>
        </p:nvGrpSpPr>
        <p:grpSpPr>
          <a:xfrm>
            <a:off x="3028950" y="2794933"/>
            <a:ext cx="1828800" cy="2286000"/>
            <a:chOff x="2514600" y="2819400"/>
            <a:chExt cx="2438400" cy="3048000"/>
          </a:xfrm>
        </p:grpSpPr>
        <p:grpSp>
          <p:nvGrpSpPr>
            <p:cNvPr id="53" name="Group 57">
              <a:extLst>
                <a:ext uri="{FF2B5EF4-FFF2-40B4-BE49-F238E27FC236}">
                  <a16:creationId xmlns:a16="http://schemas.microsoft.com/office/drawing/2014/main" id="{F45905A1-9B67-DA53-F117-851C3B9FA3D3}"/>
                </a:ext>
              </a:extLst>
            </p:cNvPr>
            <p:cNvGrpSpPr/>
            <p:nvPr/>
          </p:nvGrpSpPr>
          <p:grpSpPr>
            <a:xfrm>
              <a:off x="2514600" y="2819400"/>
              <a:ext cx="1371600" cy="533400"/>
              <a:chOff x="1143000" y="2895600"/>
              <a:chExt cx="1371600" cy="533400"/>
            </a:xfrm>
          </p:grpSpPr>
          <p:sp>
            <p:nvSpPr>
              <p:cNvPr id="60" name="Rounded Rectangle 58">
                <a:extLst>
                  <a:ext uri="{FF2B5EF4-FFF2-40B4-BE49-F238E27FC236}">
                    <a16:creationId xmlns:a16="http://schemas.microsoft.com/office/drawing/2014/main" id="{235BFF61-3D57-8A02-0D0A-265F4E5FF07A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1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61" name="Right Arrow 59">
                <a:extLst>
                  <a:ext uri="{FF2B5EF4-FFF2-40B4-BE49-F238E27FC236}">
                    <a16:creationId xmlns:a16="http://schemas.microsoft.com/office/drawing/2014/main" id="{9D60030D-BE8C-D341-7600-D6B127BCC5D6}"/>
                  </a:ext>
                </a:extLst>
              </p:cNvPr>
              <p:cNvSpPr/>
              <p:nvPr/>
            </p:nvSpPr>
            <p:spPr>
              <a:xfrm rot="19187059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4" name="Group 60">
              <a:extLst>
                <a:ext uri="{FF2B5EF4-FFF2-40B4-BE49-F238E27FC236}">
                  <a16:creationId xmlns:a16="http://schemas.microsoft.com/office/drawing/2014/main" id="{3CC8C213-3B43-8BD0-203D-F42EE1238115}"/>
                </a:ext>
              </a:extLst>
            </p:cNvPr>
            <p:cNvGrpSpPr/>
            <p:nvPr/>
          </p:nvGrpSpPr>
          <p:grpSpPr>
            <a:xfrm>
              <a:off x="3581400" y="4038600"/>
              <a:ext cx="1371600" cy="533400"/>
              <a:chOff x="1143000" y="2895600"/>
              <a:chExt cx="1371600" cy="533400"/>
            </a:xfrm>
          </p:grpSpPr>
          <p:sp>
            <p:nvSpPr>
              <p:cNvPr id="58" name="Rounded Rectangle 61">
                <a:extLst>
                  <a:ext uri="{FF2B5EF4-FFF2-40B4-BE49-F238E27FC236}">
                    <a16:creationId xmlns:a16="http://schemas.microsoft.com/office/drawing/2014/main" id="{B9BC952E-86E0-4E51-3415-C67D60618E9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2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9" name="Right Arrow 62">
                <a:extLst>
                  <a:ext uri="{FF2B5EF4-FFF2-40B4-BE49-F238E27FC236}">
                    <a16:creationId xmlns:a16="http://schemas.microsoft.com/office/drawing/2014/main" id="{1DE00C7D-2607-E2C6-0DB9-EE72E37C839B}"/>
                  </a:ext>
                </a:extLst>
              </p:cNvPr>
              <p:cNvSpPr/>
              <p:nvPr/>
            </p:nvSpPr>
            <p:spPr>
              <a:xfrm rot="2958776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5" name="Group 63">
              <a:extLst>
                <a:ext uri="{FF2B5EF4-FFF2-40B4-BE49-F238E27FC236}">
                  <a16:creationId xmlns:a16="http://schemas.microsoft.com/office/drawing/2014/main" id="{21E24431-71B1-220A-3631-EE27F5A9ADCB}"/>
                </a:ext>
              </a:extLst>
            </p:cNvPr>
            <p:cNvGrpSpPr/>
            <p:nvPr/>
          </p:nvGrpSpPr>
          <p:grpSpPr>
            <a:xfrm>
              <a:off x="3124200" y="5334000"/>
              <a:ext cx="1371600" cy="533400"/>
              <a:chOff x="1143000" y="2895600"/>
              <a:chExt cx="1371600" cy="533400"/>
            </a:xfrm>
          </p:grpSpPr>
          <p:sp>
            <p:nvSpPr>
              <p:cNvPr id="56" name="Rounded Rectangle 64">
                <a:extLst>
                  <a:ext uri="{FF2B5EF4-FFF2-40B4-BE49-F238E27FC236}">
                    <a16:creationId xmlns:a16="http://schemas.microsoft.com/office/drawing/2014/main" id="{2F8F3E6B-6C45-BDB4-00E5-5192779AE8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3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7" name="Right Arrow 65">
                <a:extLst>
                  <a:ext uri="{FF2B5EF4-FFF2-40B4-BE49-F238E27FC236}">
                    <a16:creationId xmlns:a16="http://schemas.microsoft.com/office/drawing/2014/main" id="{DBCADA80-057C-AE52-AB7E-AAC43E21F02A}"/>
                  </a:ext>
                </a:extLst>
              </p:cNvPr>
              <p:cNvSpPr/>
              <p:nvPr/>
            </p:nvSpPr>
            <p:spPr>
              <a:xfrm rot="20556231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62" name="Group 75">
            <a:extLst>
              <a:ext uri="{FF2B5EF4-FFF2-40B4-BE49-F238E27FC236}">
                <a16:creationId xmlns:a16="http://schemas.microsoft.com/office/drawing/2014/main" id="{82506E2A-E8B7-AED7-ABAF-0D5BF293B748}"/>
              </a:ext>
            </a:extLst>
          </p:cNvPr>
          <p:cNvGrpSpPr/>
          <p:nvPr/>
        </p:nvGrpSpPr>
        <p:grpSpPr>
          <a:xfrm>
            <a:off x="6100141" y="2736363"/>
            <a:ext cx="1028700" cy="2286000"/>
            <a:chOff x="533400" y="2819400"/>
            <a:chExt cx="1371600" cy="3048000"/>
          </a:xfrm>
        </p:grpSpPr>
        <p:grpSp>
          <p:nvGrpSpPr>
            <p:cNvPr id="63" name="Group 76">
              <a:extLst>
                <a:ext uri="{FF2B5EF4-FFF2-40B4-BE49-F238E27FC236}">
                  <a16:creationId xmlns:a16="http://schemas.microsoft.com/office/drawing/2014/main" id="{98AAEBA8-A5B4-FFDE-0A68-E85D816E2AF1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70" name="Rounded Rectangle 83">
                <a:extLst>
                  <a:ext uri="{FF2B5EF4-FFF2-40B4-BE49-F238E27FC236}">
                    <a16:creationId xmlns:a16="http://schemas.microsoft.com/office/drawing/2014/main" id="{9F84AF05-09D1-D600-2669-3D58226F236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71" name="Right Arrow 84">
                <a:extLst>
                  <a:ext uri="{FF2B5EF4-FFF2-40B4-BE49-F238E27FC236}">
                    <a16:creationId xmlns:a16="http://schemas.microsoft.com/office/drawing/2014/main" id="{D08DFE7C-C207-7DF9-C4DA-6DAD1031B614}"/>
                  </a:ext>
                </a:extLst>
              </p:cNvPr>
              <p:cNvSpPr/>
              <p:nvPr/>
            </p:nvSpPr>
            <p:spPr>
              <a:xfrm rot="20266155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4" name="Group 77">
              <a:extLst>
                <a:ext uri="{FF2B5EF4-FFF2-40B4-BE49-F238E27FC236}">
                  <a16:creationId xmlns:a16="http://schemas.microsoft.com/office/drawing/2014/main" id="{B6E22D2E-69CF-8AB0-B3B9-EA60A3FE7477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68" name="Rounded Rectangle 81">
                <a:extLst>
                  <a:ext uri="{FF2B5EF4-FFF2-40B4-BE49-F238E27FC236}">
                    <a16:creationId xmlns:a16="http://schemas.microsoft.com/office/drawing/2014/main" id="{589269D1-6411-DBD5-C5AA-286063DDBD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9" name="Right Arrow 82">
                <a:extLst>
                  <a:ext uri="{FF2B5EF4-FFF2-40B4-BE49-F238E27FC236}">
                    <a16:creationId xmlns:a16="http://schemas.microsoft.com/office/drawing/2014/main" id="{3954EBEE-5B20-73F3-6802-D6F96E6821F3}"/>
                  </a:ext>
                </a:extLst>
              </p:cNvPr>
              <p:cNvSpPr/>
              <p:nvPr/>
            </p:nvSpPr>
            <p:spPr>
              <a:xfrm rot="20111223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5" name="Group 78">
              <a:extLst>
                <a:ext uri="{FF2B5EF4-FFF2-40B4-BE49-F238E27FC236}">
                  <a16:creationId xmlns:a16="http://schemas.microsoft.com/office/drawing/2014/main" id="{D716FA8C-2C32-1590-0F67-36E5D34F5A03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66" name="Rounded Rectangle 79">
                <a:extLst>
                  <a:ext uri="{FF2B5EF4-FFF2-40B4-BE49-F238E27FC236}">
                    <a16:creationId xmlns:a16="http://schemas.microsoft.com/office/drawing/2014/main" id="{5650C615-90A4-753C-CF09-DF99A8A0D5E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7" name="Right Arrow 80">
                <a:extLst>
                  <a:ext uri="{FF2B5EF4-FFF2-40B4-BE49-F238E27FC236}">
                    <a16:creationId xmlns:a16="http://schemas.microsoft.com/office/drawing/2014/main" id="{452994BE-4E7F-06E2-9449-C43A7225657A}"/>
                  </a:ext>
                </a:extLst>
              </p:cNvPr>
              <p:cNvSpPr/>
              <p:nvPr/>
            </p:nvSpPr>
            <p:spPr>
              <a:xfrm rot="19836594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sp>
        <p:nvSpPr>
          <p:cNvPr id="72" name="TextBox 37">
            <a:extLst>
              <a:ext uri="{FF2B5EF4-FFF2-40B4-BE49-F238E27FC236}">
                <a16:creationId xmlns:a16="http://schemas.microsoft.com/office/drawing/2014/main" id="{1B73C84D-B340-8BFF-A39C-C35C23B59741}"/>
              </a:ext>
            </a:extLst>
          </p:cNvPr>
          <p:cNvSpPr txBox="1"/>
          <p:nvPr/>
        </p:nvSpPr>
        <p:spPr>
          <a:xfrm>
            <a:off x="5010129" y="4460730"/>
            <a:ext cx="9396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 b="1" err="1">
                <a:solidFill>
                  <a:srgbClr val="C00000"/>
                </a:solidFill>
                <a:latin typeface="Gill Sans Light"/>
                <a:cs typeface="Gill Sans Light"/>
                <a:sym typeface="Arial"/>
              </a:rPr>
              <a:t>Allreduce</a:t>
            </a:r>
            <a:endParaRPr lang="en-US" sz="1500" b="1">
              <a:solidFill>
                <a:srgbClr val="C00000"/>
              </a:solidFill>
              <a:latin typeface="Gill Sans Light"/>
              <a:cs typeface="Gill Sans Light"/>
              <a:sym typeface="Arial"/>
            </a:endParaRPr>
          </a:p>
        </p:txBody>
      </p:sp>
      <p:sp>
        <p:nvSpPr>
          <p:cNvPr id="73" name="内容占位符 2">
            <a:extLst>
              <a:ext uri="{FF2B5EF4-FFF2-40B4-BE49-F238E27FC236}">
                <a16:creationId xmlns:a16="http://schemas.microsoft.com/office/drawing/2014/main" id="{9E5319D9-C30A-A335-89CB-9859504FB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lang="en-US" altLang="zh-CN" dirty="0">
                <a:sym typeface="Wingdings" pitchFamily="2" charset="2"/>
              </a:rPr>
              <a:t>Problem: may have idle time at each process due to </a:t>
            </a:r>
            <a:r>
              <a:rPr lang="en-US" altLang="zh-CN" dirty="0">
                <a:solidFill>
                  <a:srgbClr val="C00000"/>
                </a:solidFill>
                <a:sym typeface="Wingdings" pitchFamily="2" charset="2"/>
              </a:rPr>
              <a:t>stragglers </a:t>
            </a:r>
            <a:r>
              <a:rPr lang="en-US" altLang="zh-CN" dirty="0">
                <a:sym typeface="Wingdings" pitchFamily="2" charset="2"/>
              </a:rPr>
              <a:t> </a:t>
            </a:r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5681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5" grpId="0"/>
      <p:bldP spid="36" grpId="0" animBg="1"/>
      <p:bldP spid="37" grpId="0" animBg="1"/>
      <p:bldP spid="41" grpId="0" animBg="1"/>
      <p:bldP spid="7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5C8D72-5FF2-FD03-0697-70199945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Straggler is also common, e.g., in LLM post-training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84ED1D-9FFE-2E0A-B672-F11CEE0C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528B7EE-1F89-8511-9AB7-73FC4FB29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916507"/>
            <a:ext cx="7772400" cy="389086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C1B5A4D-BD16-C68D-CBEF-F6DC89E1EC06}"/>
              </a:ext>
            </a:extLst>
          </p:cNvPr>
          <p:cNvSpPr txBox="1"/>
          <p:nvPr/>
        </p:nvSpPr>
        <p:spPr>
          <a:xfrm>
            <a:off x="987624" y="4848682"/>
            <a:ext cx="7020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800" dirty="0"/>
              <a:t>Source: LLM inference performance (see Fast LLM Post-training via Decoupled and Fastest-of-N Speculation) 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1155184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AF51F-EC10-FC90-2FF3-F7A6F3B7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Asynchronous Execution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286685-6EC6-7DDC-BEE4-BE08C74C3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idea: each process does not wait for others</a:t>
            </a:r>
          </a:p>
          <a:p>
            <a:pPr lvl="1"/>
            <a:r>
              <a:rPr kumimoji="1" lang="en-US" altLang="zh-CN"/>
              <a:t>Update the gradients upon receive a messages, no iteration barrier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E594F7-0D2C-B44D-1C7D-EEC647C5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87305804-789D-A491-6296-DDF35564F6B0}"/>
              </a:ext>
            </a:extLst>
          </p:cNvPr>
          <p:cNvGrpSpPr/>
          <p:nvPr/>
        </p:nvGrpSpPr>
        <p:grpSpPr>
          <a:xfrm>
            <a:off x="1475656" y="2857500"/>
            <a:ext cx="6042909" cy="2222332"/>
            <a:chOff x="431717" y="2253734"/>
            <a:chExt cx="8057211" cy="2963109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8D1F5B34-448E-6F78-0C9F-7BC2E29CCBDA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11">
                <a:extLst>
                  <a:ext uri="{FF2B5EF4-FFF2-40B4-BE49-F238E27FC236}">
                    <a16:creationId xmlns:a16="http://schemas.microsoft.com/office/drawing/2014/main" id="{86251198-8DE2-D9D3-4090-130C690A9AD9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01FD7119-6F4D-BEDA-4BAA-CFF8421C4AB2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5295DFA3-E840-5ADF-CF6D-58C048B4585D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B24F734D-73E3-843B-5C1E-C6F0B8D0AAED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10">
                <a:extLst>
                  <a:ext uri="{FF2B5EF4-FFF2-40B4-BE49-F238E27FC236}">
                    <a16:creationId xmlns:a16="http://schemas.microsoft.com/office/drawing/2014/main" id="{3C07A8C3-9AE0-41B4-A3B2-F64BB8E67CA8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20AF98FD-301C-06AC-B906-B74592160603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F1CF92BB-A558-C7E8-6AD1-4317A20B6B28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8">
                <a:extLst>
                  <a:ext uri="{FF2B5EF4-FFF2-40B4-BE49-F238E27FC236}">
                    <a16:creationId xmlns:a16="http://schemas.microsoft.com/office/drawing/2014/main" id="{4BB9352D-7305-7D03-C7CE-8F2DCEC5C8CC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Rectangle 13">
            <a:extLst>
              <a:ext uri="{FF2B5EF4-FFF2-40B4-BE49-F238E27FC236}">
                <a16:creationId xmlns:a16="http://schemas.microsoft.com/office/drawing/2014/main" id="{180F5C6E-390E-3791-E3FA-2E926C94096C}"/>
              </a:ext>
            </a:extLst>
          </p:cNvPr>
          <p:cNvSpPr/>
          <p:nvPr/>
        </p:nvSpPr>
        <p:spPr>
          <a:xfrm>
            <a:off x="2803610" y="2859397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40D5EE0E-DFF5-09EB-F009-9311D4376F16}"/>
              </a:ext>
            </a:extLst>
          </p:cNvPr>
          <p:cNvSpPr/>
          <p:nvPr/>
        </p:nvSpPr>
        <p:spPr>
          <a:xfrm>
            <a:off x="2803610" y="3788376"/>
            <a:ext cx="203561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47F06FA1-D519-BED3-E84D-180F7B3E528A}"/>
              </a:ext>
            </a:extLst>
          </p:cNvPr>
          <p:cNvSpPr/>
          <p:nvPr/>
        </p:nvSpPr>
        <p:spPr>
          <a:xfrm>
            <a:off x="2803611" y="471049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D8E755A1-3EC1-A594-C11A-9BAD87B8AAA7}"/>
              </a:ext>
            </a:extLst>
          </p:cNvPr>
          <p:cNvSpPr txBox="1"/>
          <p:nvPr/>
        </p:nvSpPr>
        <p:spPr>
          <a:xfrm>
            <a:off x="343786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63A1AAAD-77E0-D840-9129-A6456E443619}"/>
              </a:ext>
            </a:extLst>
          </p:cNvPr>
          <p:cNvSpPr txBox="1"/>
          <p:nvPr/>
        </p:nvSpPr>
        <p:spPr>
          <a:xfrm>
            <a:off x="4851709" y="2376100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F76BD062-AA12-5F1F-6BD9-C14F9CDE2569}"/>
              </a:ext>
            </a:extLst>
          </p:cNvPr>
          <p:cNvSpPr/>
          <p:nvPr/>
        </p:nvSpPr>
        <p:spPr>
          <a:xfrm>
            <a:off x="3666468" y="2859397"/>
            <a:ext cx="1256322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36973585-2B7E-F9E7-2B36-A79B4F3DC43A}"/>
              </a:ext>
            </a:extLst>
          </p:cNvPr>
          <p:cNvSpPr/>
          <p:nvPr/>
        </p:nvSpPr>
        <p:spPr>
          <a:xfrm>
            <a:off x="4866618" y="3788376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C9B80F08-B2D2-33B5-14A5-EA43BEFE0EAC}"/>
              </a:ext>
            </a:extLst>
          </p:cNvPr>
          <p:cNvSpPr/>
          <p:nvPr/>
        </p:nvSpPr>
        <p:spPr>
          <a:xfrm>
            <a:off x="4111187" y="470803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554A937E-1E24-83FA-E575-67F5ABF88F48}"/>
              </a:ext>
            </a:extLst>
          </p:cNvPr>
          <p:cNvSpPr txBox="1"/>
          <p:nvPr/>
        </p:nvSpPr>
        <p:spPr>
          <a:xfrm>
            <a:off x="646681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cxnSp>
        <p:nvCxnSpPr>
          <p:cNvPr id="24" name="!!Straight Arrow Connector 26">
            <a:extLst>
              <a:ext uri="{FF2B5EF4-FFF2-40B4-BE49-F238E27FC236}">
                <a16:creationId xmlns:a16="http://schemas.microsoft.com/office/drawing/2014/main" id="{ED513D35-3848-134F-1496-D3F8AFD6169B}"/>
              </a:ext>
            </a:extLst>
          </p:cNvPr>
          <p:cNvCxnSpPr/>
          <p:nvPr/>
        </p:nvCxnSpPr>
        <p:spPr>
          <a:xfrm>
            <a:off x="3219200" y="303062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!!Straight Arrow Connector 27">
            <a:extLst>
              <a:ext uri="{FF2B5EF4-FFF2-40B4-BE49-F238E27FC236}">
                <a16:creationId xmlns:a16="http://schemas.microsoft.com/office/drawing/2014/main" id="{A02B428A-CE19-58E2-BAB9-117FC6114469}"/>
              </a:ext>
            </a:extLst>
          </p:cNvPr>
          <p:cNvCxnSpPr/>
          <p:nvPr/>
        </p:nvCxnSpPr>
        <p:spPr>
          <a:xfrm flipV="1">
            <a:off x="3830406" y="3957124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!!Straight Arrow Connector 30">
            <a:extLst>
              <a:ext uri="{FF2B5EF4-FFF2-40B4-BE49-F238E27FC236}">
                <a16:creationId xmlns:a16="http://schemas.microsoft.com/office/drawing/2014/main" id="{2A2B1B88-E73A-D649-00CD-A201B0C44415}"/>
              </a:ext>
            </a:extLst>
          </p:cNvPr>
          <p:cNvCxnSpPr/>
          <p:nvPr/>
        </p:nvCxnSpPr>
        <p:spPr>
          <a:xfrm flipV="1">
            <a:off x="3588111" y="3034418"/>
            <a:ext cx="457200" cy="184920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!!Straight Arrow Connector 33">
            <a:extLst>
              <a:ext uri="{FF2B5EF4-FFF2-40B4-BE49-F238E27FC236}">
                <a16:creationId xmlns:a16="http://schemas.microsoft.com/office/drawing/2014/main" id="{AEDB6A3D-73A2-751B-8783-26F2095A3572}"/>
              </a:ext>
            </a:extLst>
          </p:cNvPr>
          <p:cNvCxnSpPr/>
          <p:nvPr/>
        </p:nvCxnSpPr>
        <p:spPr>
          <a:xfrm>
            <a:off x="4382027" y="3040193"/>
            <a:ext cx="628650" cy="185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!!Straight Arrow Connector 35">
            <a:extLst>
              <a:ext uri="{FF2B5EF4-FFF2-40B4-BE49-F238E27FC236}">
                <a16:creationId xmlns:a16="http://schemas.microsoft.com/office/drawing/2014/main" id="{7D3BE23F-3972-1424-847A-4CB83498D97E}"/>
              </a:ext>
            </a:extLst>
          </p:cNvPr>
          <p:cNvCxnSpPr/>
          <p:nvPr/>
        </p:nvCxnSpPr>
        <p:spPr>
          <a:xfrm flipV="1">
            <a:off x="3903083" y="3019502"/>
            <a:ext cx="255931" cy="92650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!!Straight Arrow Connector 36">
            <a:extLst>
              <a:ext uri="{FF2B5EF4-FFF2-40B4-BE49-F238E27FC236}">
                <a16:creationId xmlns:a16="http://schemas.microsoft.com/office/drawing/2014/main" id="{3B782DA9-FDDB-BA66-7742-161785F779E6}"/>
              </a:ext>
            </a:extLst>
          </p:cNvPr>
          <p:cNvCxnSpPr/>
          <p:nvPr/>
        </p:nvCxnSpPr>
        <p:spPr>
          <a:xfrm>
            <a:off x="4470270" y="404587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20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68278-AE31-60E0-5EBD-DABF69B8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Async vs. Sync execution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073CB9-2D4A-E235-4416-A91B3609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/>
              <a:t>Async</a:t>
            </a:r>
          </a:p>
          <a:p>
            <a:pPr lvl="1"/>
            <a:r>
              <a:rPr kumimoji="1" lang="en-US" altLang="zh-CN"/>
              <a:t>Pros: efficiency </a:t>
            </a:r>
          </a:p>
          <a:p>
            <a:pPr lvl="1"/>
            <a:r>
              <a:rPr kumimoji="1" lang="en-US" altLang="zh-CN"/>
              <a:t>Cons: trade accuracy for performance </a:t>
            </a:r>
          </a:p>
          <a:p>
            <a:r>
              <a:rPr kumimoji="1" lang="en-US" altLang="zh-CN"/>
              <a:t>Sync</a:t>
            </a:r>
          </a:p>
          <a:p>
            <a:pPr lvl="1"/>
            <a:r>
              <a:rPr kumimoji="1" lang="en-US" altLang="zh-CN"/>
              <a:t>Pros: Preserve the SGD training property</a:t>
            </a:r>
          </a:p>
          <a:p>
            <a:pPr lvl="1"/>
            <a:r>
              <a:rPr kumimoji="1" lang="en-US" altLang="zh-CN"/>
              <a:t>Cons: poor performance </a:t>
            </a:r>
          </a:p>
          <a:p>
            <a:r>
              <a:rPr kumimoji="1" lang="en-US" altLang="zh-CN"/>
              <a:t>Which is better? </a:t>
            </a:r>
          </a:p>
          <a:p>
            <a:pPr lvl="1"/>
            <a:r>
              <a:rPr kumimoji="1" lang="en-US" altLang="zh-CN"/>
              <a:t>Hard to tell. But, as a system designer, preserving the algorithms property is </a:t>
            </a:r>
            <a:r>
              <a:rPr kumimoji="1" lang="en-US" altLang="zh-CN" b="1">
                <a:solidFill>
                  <a:srgbClr val="C00000"/>
                </a:solidFill>
              </a:rPr>
              <a:t>very important</a:t>
            </a:r>
            <a:r>
              <a:rPr kumimoji="1" lang="en-US" altLang="zh-CN"/>
              <a:t>. Any design that alter the training property should be justified </a:t>
            </a:r>
          </a:p>
          <a:p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1C927B-484A-70BA-C966-C6EC58C6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71DC639-3B2D-E88D-B7D4-04CBFB5330B7}"/>
              </a:ext>
            </a:extLst>
          </p:cNvPr>
          <p:cNvSpPr txBox="1">
            <a:spLocks/>
          </p:cNvSpPr>
          <p:nvPr/>
        </p:nvSpPr>
        <p:spPr>
          <a:xfrm>
            <a:off x="4788024" y="134355"/>
            <a:ext cx="4176464" cy="162052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Common</a:t>
            </a:r>
            <a:r>
              <a:rPr kumimoji="1" lang="en-US" altLang="zh-CN" sz="2400" b="0" dirty="0"/>
              <a:t>: nearly all (pre) training currently adopts a synchronous approach </a:t>
            </a:r>
            <a:endParaRPr kumimoji="1" lang="en-US" altLang="zh-CN" b="0" dirty="0"/>
          </a:p>
        </p:txBody>
      </p:sp>
    </p:spTree>
    <p:extLst>
      <p:ext uri="{BB962C8B-B14F-4D97-AF65-F5344CB8AC3E}">
        <p14:creationId xmlns:p14="http://schemas.microsoft.com/office/powerpoint/2010/main" val="25242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632B6-6FB6-D064-C8C7-C6813BAD5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1179F24-4D16-1482-B6F1-FA52B104F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Advanced topic: RDMA</a:t>
            </a:r>
            <a:br>
              <a:rPr kumimoji="1" lang="en-US" altLang="zh-CN" sz="3600" b="0" dirty="0">
                <a:latin typeface="+mn-lt"/>
              </a:rPr>
            </a:b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Fast networking powering modern datacenter applications 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164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Networking is a key component in 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内容占位符 2">
            <a:extLst>
              <a:ext uri="{FF2B5EF4-FFF2-40B4-BE49-F238E27FC236}">
                <a16:creationId xmlns:a16="http://schemas.microsoft.com/office/drawing/2014/main" id="{BCC76163-E5E4-8E4F-860C-A61D58D10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639151" cy="3771636"/>
          </a:xfrm>
        </p:spPr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Example:  large-scale websites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How each component communicates? </a:t>
            </a:r>
            <a:r>
              <a:rPr kumimoji="1" lang="en-US" altLang="zh-CN" b="1" dirty="0">
                <a:solidFill>
                  <a:srgbClr val="C00000"/>
                </a:solidFill>
                <a:ea typeface="宋体" panose="02010600030101010101" pitchFamily="2" charset="-122"/>
              </a:rPr>
              <a:t>Networking</a:t>
            </a:r>
            <a:r>
              <a:rPr kumimoji="1" lang="en-US" altLang="zh-CN" dirty="0">
                <a:ea typeface="宋体" panose="02010600030101010101" pitchFamily="2" charset="-122"/>
              </a:rPr>
              <a:t>!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overview of </a:t>
            </a:r>
            <a:r>
              <a:rPr lang="en-US" altLang="zh-CN"/>
              <a:t>traditional networking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376"/>
          <a:stretch/>
        </p:blipFill>
        <p:spPr>
          <a:xfrm>
            <a:off x="1619672" y="2373566"/>
            <a:ext cx="663508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46E26-AF69-8043-965E-1F7E6BA2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OS implements the traditional network stack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8F7AA7-EDC3-C444-ADDA-DC2AC34B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58653106-49A4-5242-9A91-5CEF61C9C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52" y="1164149"/>
            <a:ext cx="7455532" cy="2933665"/>
          </a:xfrm>
          <a:prstGeom prst="rect">
            <a:avLst/>
          </a:prstGeom>
        </p:spPr>
      </p:pic>
      <p:sp>
        <p:nvSpPr>
          <p:cNvPr id="6" name="右弧形箭头 5">
            <a:extLst>
              <a:ext uri="{FF2B5EF4-FFF2-40B4-BE49-F238E27FC236}">
                <a16:creationId xmlns:a16="http://schemas.microsoft.com/office/drawing/2014/main" id="{9A545CCB-D813-AC4B-8941-3E18C64790F4}"/>
              </a:ext>
            </a:extLst>
          </p:cNvPr>
          <p:cNvSpPr/>
          <p:nvPr/>
        </p:nvSpPr>
        <p:spPr>
          <a:xfrm>
            <a:off x="288652" y="1711701"/>
            <a:ext cx="936104" cy="900442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右弧形箭头 6">
            <a:extLst>
              <a:ext uri="{FF2B5EF4-FFF2-40B4-BE49-F238E27FC236}">
                <a16:creationId xmlns:a16="http://schemas.microsoft.com/office/drawing/2014/main" id="{7FA42D11-78ED-664F-8D49-B8C8AF2DFB74}"/>
              </a:ext>
            </a:extLst>
          </p:cNvPr>
          <p:cNvSpPr/>
          <p:nvPr/>
        </p:nvSpPr>
        <p:spPr>
          <a:xfrm>
            <a:off x="288652" y="2904757"/>
            <a:ext cx="936104" cy="900442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" name="右弧形箭头 7">
            <a:extLst>
              <a:ext uri="{FF2B5EF4-FFF2-40B4-BE49-F238E27FC236}">
                <a16:creationId xmlns:a16="http://schemas.microsoft.com/office/drawing/2014/main" id="{8EAB826D-6BB0-8548-8CCA-3EA614161E56}"/>
              </a:ext>
            </a:extLst>
          </p:cNvPr>
          <p:cNvSpPr/>
          <p:nvPr/>
        </p:nvSpPr>
        <p:spPr>
          <a:xfrm rot="10800000">
            <a:off x="7974508" y="1660901"/>
            <a:ext cx="730424" cy="900442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右弧形箭头 8">
            <a:extLst>
              <a:ext uri="{FF2B5EF4-FFF2-40B4-BE49-F238E27FC236}">
                <a16:creationId xmlns:a16="http://schemas.microsoft.com/office/drawing/2014/main" id="{0A6C3E53-5033-C24A-88EC-F2D8D4A6A4AD}"/>
              </a:ext>
            </a:extLst>
          </p:cNvPr>
          <p:cNvSpPr/>
          <p:nvPr/>
        </p:nvSpPr>
        <p:spPr>
          <a:xfrm rot="10800000">
            <a:off x="7974508" y="2816336"/>
            <a:ext cx="730424" cy="900442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9A37344-EC8D-3D4A-B607-309D74E20785}"/>
              </a:ext>
            </a:extLst>
          </p:cNvPr>
          <p:cNvSpPr/>
          <p:nvPr/>
        </p:nvSpPr>
        <p:spPr>
          <a:xfrm>
            <a:off x="868854" y="1833707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CPU copy</a:t>
            </a:r>
            <a:endParaRPr lang="zh-CN" alt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0C4A47-B1DB-5345-ABE2-B3633CBD9B8E}"/>
              </a:ext>
            </a:extLst>
          </p:cNvPr>
          <p:cNvSpPr/>
          <p:nvPr/>
        </p:nvSpPr>
        <p:spPr>
          <a:xfrm>
            <a:off x="6345559" y="1848549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CPU copy</a:t>
            </a:r>
            <a:endParaRPr lang="zh-CN" alt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A04B9E2-5C8A-D443-89CC-BE500BEBA47D}"/>
              </a:ext>
            </a:extLst>
          </p:cNvPr>
          <p:cNvSpPr/>
          <p:nvPr/>
        </p:nvSpPr>
        <p:spPr>
          <a:xfrm>
            <a:off x="868854" y="3185701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DMA copy</a:t>
            </a:r>
            <a:endParaRPr lang="zh-CN" alt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9A9C67B-77F2-034C-88CF-FAD18452F6D1}"/>
              </a:ext>
            </a:extLst>
          </p:cNvPr>
          <p:cNvSpPr/>
          <p:nvPr/>
        </p:nvSpPr>
        <p:spPr>
          <a:xfrm>
            <a:off x="6345560" y="3210057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DMA copy</a:t>
            </a:r>
            <a:endParaRPr lang="zh-CN" alt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94130F1-72C3-ED4D-999C-D6729D47D79F}"/>
              </a:ext>
            </a:extLst>
          </p:cNvPr>
          <p:cNvSpPr/>
          <p:nvPr/>
        </p:nvSpPr>
        <p:spPr>
          <a:xfrm>
            <a:off x="3557872" y="2392066"/>
            <a:ext cx="20835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Protocol</a:t>
            </a:r>
          </a:p>
          <a:p>
            <a:pPr algn="ctr"/>
            <a:r>
              <a:rPr lang="en-US" altLang="zh-CN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Processing</a:t>
            </a:r>
            <a:endParaRPr lang="zh-CN" alt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10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C9CED-3128-074C-819A-126611AC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OS implements the traditional network stack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95CD15-2AD9-C249-8375-CB55FA25B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24536"/>
          </a:xfrm>
        </p:spPr>
        <p:txBody>
          <a:bodyPr/>
          <a:lstStyle/>
          <a:p>
            <a:r>
              <a:rPr kumimoji="1" lang="en-US" altLang="zh-CN" dirty="0"/>
              <a:t>Linux provides simple socket interfaces 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bind()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listen()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connect()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accept()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</a:p>
          <a:p>
            <a:r>
              <a:rPr kumimoji="1" lang="en-US" altLang="zh-CN" dirty="0"/>
              <a:t>Can be a little complex if want high-performance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epoll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5D4291-09EE-6F42-829C-FBF700EA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DA2890B-2E9A-754B-A2FE-AFFE7B306D32}"/>
              </a:ext>
            </a:extLst>
          </p:cNvPr>
          <p:cNvSpPr/>
          <p:nvPr/>
        </p:nvSpPr>
        <p:spPr>
          <a:xfrm>
            <a:off x="2843808" y="2354801"/>
            <a:ext cx="5715000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Does the software interfaces</a:t>
            </a:r>
          </a:p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that simple as it seems? </a:t>
            </a:r>
            <a:endParaRPr lang="en-US" altLang="zh-CN" sz="24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8493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网卡_百度百科">
            <a:extLst>
              <a:ext uri="{FF2B5EF4-FFF2-40B4-BE49-F238E27FC236}">
                <a16:creationId xmlns:a16="http://schemas.microsoft.com/office/drawing/2014/main" id="{60400E8F-6245-A147-8CBB-5609D1896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49" y="43243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E4BC9E-60B1-0947-B409-6AA6A637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Packet processing in Linux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8AFAAF-BAE3-B24B-B0E9-502E7FDF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B37A06AE-1C63-6B4B-AD59-001A8234FCAE}"/>
              </a:ext>
            </a:extLst>
          </p:cNvPr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668177C-8520-474F-BCDC-D7F2D0F294D3}"/>
              </a:ext>
            </a:extLst>
          </p:cNvPr>
          <p:cNvSpPr txBox="1"/>
          <p:nvPr/>
        </p:nvSpPr>
        <p:spPr>
          <a:xfrm>
            <a:off x="539750" y="186680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User space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461CAC-6E45-954B-BC93-D05545F1F11F}"/>
              </a:ext>
            </a:extLst>
          </p:cNvPr>
          <p:cNvSpPr txBox="1"/>
          <p:nvPr/>
        </p:nvSpPr>
        <p:spPr>
          <a:xfrm>
            <a:off x="571263" y="2488168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Kernel space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FAF3DF3-DA5E-544D-B534-A364DE38B342}"/>
              </a:ext>
            </a:extLst>
          </p:cNvPr>
          <p:cNvCxnSpPr/>
          <p:nvPr/>
        </p:nvCxnSpPr>
        <p:spPr>
          <a:xfrm>
            <a:off x="0" y="444167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841B4C9-F255-354C-B3E9-5251A8DC5BBC}"/>
              </a:ext>
            </a:extLst>
          </p:cNvPr>
          <p:cNvSpPr txBox="1"/>
          <p:nvPr/>
        </p:nvSpPr>
        <p:spPr>
          <a:xfrm>
            <a:off x="683568" y="457639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Network card 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8F16CEA-9574-E549-B218-4AC296F44ED0}"/>
              </a:ext>
            </a:extLst>
          </p:cNvPr>
          <p:cNvGrpSpPr/>
          <p:nvPr/>
        </p:nvGrpSpPr>
        <p:grpSpPr>
          <a:xfrm>
            <a:off x="4078006" y="5094139"/>
            <a:ext cx="1214074" cy="354958"/>
            <a:chOff x="1835696" y="5019675"/>
            <a:chExt cx="1214074" cy="35495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F609A8B-79D6-F748-B0E9-E2992471C001}"/>
                </a:ext>
              </a:extLst>
            </p:cNvPr>
            <p:cNvSpPr/>
            <p:nvPr/>
          </p:nvSpPr>
          <p:spPr>
            <a:xfrm>
              <a:off x="2195736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9FC4D92-71A0-284A-8671-0BCD12D25817}"/>
                </a:ext>
              </a:extLst>
            </p:cNvPr>
            <p:cNvSpPr/>
            <p:nvPr/>
          </p:nvSpPr>
          <p:spPr>
            <a:xfrm>
              <a:off x="248376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A241CD1-25D9-AC47-9E79-379980C7AC49}"/>
                </a:ext>
              </a:extLst>
            </p:cNvPr>
            <p:cNvSpPr/>
            <p:nvPr/>
          </p:nvSpPr>
          <p:spPr>
            <a:xfrm>
              <a:off x="276173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0B1718B-2A6D-F64A-90D9-1C798B0EFBC2}"/>
                </a:ext>
              </a:extLst>
            </p:cNvPr>
            <p:cNvCxnSpPr/>
            <p:nvPr/>
          </p:nvCxnSpPr>
          <p:spPr>
            <a:xfrm>
              <a:off x="1835696" y="5019675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6C2A49A4-6111-6C48-BC09-4E55ADA5CEE0}"/>
                </a:ext>
              </a:extLst>
            </p:cNvPr>
            <p:cNvCxnSpPr/>
            <p:nvPr/>
          </p:nvCxnSpPr>
          <p:spPr>
            <a:xfrm>
              <a:off x="1835696" y="5374633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BC3C8401-CC88-B242-9AD4-57DF95E42F5C}"/>
              </a:ext>
            </a:extLst>
          </p:cNvPr>
          <p:cNvSpPr txBox="1"/>
          <p:nvPr/>
        </p:nvSpPr>
        <p:spPr>
          <a:xfrm>
            <a:off x="1054432" y="5094041"/>
            <a:ext cx="2323618" cy="369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TX/RX queues</a:t>
            </a:r>
            <a:endParaRPr kumimoji="1"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68DBF1A-5266-EF45-889E-CA684E2DE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514" y="4875503"/>
            <a:ext cx="452098" cy="452098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17882158-53B1-4C46-8ADA-81D78FE56594}"/>
              </a:ext>
            </a:extLst>
          </p:cNvPr>
          <p:cNvGrpSpPr/>
          <p:nvPr/>
        </p:nvGrpSpPr>
        <p:grpSpPr>
          <a:xfrm>
            <a:off x="5292080" y="3342020"/>
            <a:ext cx="2408217" cy="576064"/>
            <a:chOff x="5292080" y="3342020"/>
            <a:chExt cx="2408217" cy="576064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054FBE2-2C92-FF45-AA81-A609E68BF442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5DD6EE6-8E8C-A64A-A9AD-CA44F680EF35}"/>
                </a:ext>
              </a:extLst>
            </p:cNvPr>
            <p:cNvSpPr txBox="1"/>
            <p:nvPr/>
          </p:nvSpPr>
          <p:spPr>
            <a:xfrm>
              <a:off x="5292080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Ring Buffer</a:t>
              </a:r>
              <a:endParaRPr kumimoji="1"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0F54176-41BA-934D-871B-558E76C39376}"/>
              </a:ext>
            </a:extLst>
          </p:cNvPr>
          <p:cNvGrpSpPr/>
          <p:nvPr/>
        </p:nvGrpSpPr>
        <p:grpSpPr>
          <a:xfrm>
            <a:off x="2575900" y="3360936"/>
            <a:ext cx="2500156" cy="576064"/>
            <a:chOff x="5406103" y="3342020"/>
            <a:chExt cx="2500156" cy="57606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D0A75E6-7DDE-BB46-BD97-E6F5EDCE6947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8380E26-4E19-2247-8D70-661941622A95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Driver</a:t>
              </a:r>
              <a:endParaRPr kumimoji="1"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2A464DB-1C55-F044-B6E7-98EE300DC9EE}"/>
              </a:ext>
            </a:extLst>
          </p:cNvPr>
          <p:cNvGrpSpPr/>
          <p:nvPr/>
        </p:nvGrpSpPr>
        <p:grpSpPr>
          <a:xfrm>
            <a:off x="5382466" y="2533464"/>
            <a:ext cx="2500156" cy="576064"/>
            <a:chOff x="5406103" y="3342020"/>
            <a:chExt cx="2500156" cy="576064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2491F16-3007-DD4C-ACB4-01C465C0A1A0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5D6CB3F-D208-9A43-83B6-923EAC27D171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TCP/IP</a:t>
              </a:r>
              <a:endParaRPr kumimoji="1"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E7BBD443-64C1-6A46-AEB8-3957A7BB3384}"/>
              </a:ext>
            </a:extLst>
          </p:cNvPr>
          <p:cNvGrpSpPr/>
          <p:nvPr/>
        </p:nvGrpSpPr>
        <p:grpSpPr>
          <a:xfrm>
            <a:off x="2575900" y="2533464"/>
            <a:ext cx="2500156" cy="576064"/>
            <a:chOff x="5406103" y="3342020"/>
            <a:chExt cx="2500156" cy="576064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E37A7CD-231A-1B4A-85A1-9C4D2901BB3B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7D752F8-92A5-1243-AA07-997BEF486C54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Socket</a:t>
              </a:r>
              <a:endParaRPr kumimoji="1"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9098C1F-7921-1D44-BF34-9FB96F084D45}"/>
              </a:ext>
            </a:extLst>
          </p:cNvPr>
          <p:cNvGrpSpPr/>
          <p:nvPr/>
        </p:nvGrpSpPr>
        <p:grpSpPr>
          <a:xfrm>
            <a:off x="2536414" y="1638006"/>
            <a:ext cx="2333680" cy="576064"/>
            <a:chOff x="5366617" y="3342020"/>
            <a:chExt cx="2333680" cy="576064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E2013BF5-2A81-0D4A-9D65-4131A14A7975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A8E842D-6CAC-094C-9359-9E5F624CB5FE}"/>
                </a:ext>
              </a:extLst>
            </p:cNvPr>
            <p:cNvSpPr txBox="1"/>
            <p:nvPr/>
          </p:nvSpPr>
          <p:spPr>
            <a:xfrm>
              <a:off x="5366617" y="3409386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Application</a:t>
              </a:r>
              <a:endParaRPr kumimoji="1" lang="zh-CN" altLang="en-US" dirty="0"/>
            </a:p>
          </p:txBody>
        </p:sp>
      </p:grpSp>
      <p:cxnSp>
        <p:nvCxnSpPr>
          <p:cNvPr id="50" name="肘形连接符 49">
            <a:extLst>
              <a:ext uri="{FF2B5EF4-FFF2-40B4-BE49-F238E27FC236}">
                <a16:creationId xmlns:a16="http://schemas.microsoft.com/office/drawing/2014/main" id="{21D3E66E-E0CA-A447-BCEE-02FC80FE7B39}"/>
              </a:ext>
            </a:extLst>
          </p:cNvPr>
          <p:cNvCxnSpPr>
            <a:cxnSpLocks/>
            <a:stCxn id="29" idx="0"/>
            <a:endCxn id="31" idx="3"/>
          </p:cNvCxnSpPr>
          <p:nvPr/>
        </p:nvCxnSpPr>
        <p:spPr>
          <a:xfrm rot="5400000" flipH="1" flipV="1">
            <a:off x="5290705" y="2465911"/>
            <a:ext cx="1245451" cy="3573734"/>
          </a:xfrm>
          <a:prstGeom prst="bentConnector4">
            <a:avLst>
              <a:gd name="adj1" fmla="val 49116"/>
              <a:gd name="adj2" fmla="val 117562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2115DB4F-F3AA-854D-A0FE-83D446DE4D50}"/>
              </a:ext>
            </a:extLst>
          </p:cNvPr>
          <p:cNvCxnSpPr>
            <a:cxnSpLocks/>
          </p:cNvCxnSpPr>
          <p:nvPr/>
        </p:nvCxnSpPr>
        <p:spPr>
          <a:xfrm>
            <a:off x="4870094" y="3637141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>
            <a:extLst>
              <a:ext uri="{FF2B5EF4-FFF2-40B4-BE49-F238E27FC236}">
                <a16:creationId xmlns:a16="http://schemas.microsoft.com/office/drawing/2014/main" id="{45FB486B-2DE4-CF4E-9F65-235AD1B804DD}"/>
              </a:ext>
            </a:extLst>
          </p:cNvPr>
          <p:cNvCxnSpPr>
            <a:cxnSpLocks/>
          </p:cNvCxnSpPr>
          <p:nvPr/>
        </p:nvCxnSpPr>
        <p:spPr>
          <a:xfrm rot="10800000" flipH="1">
            <a:off x="2412000" y="2809670"/>
            <a:ext cx="5306722" cy="839298"/>
          </a:xfrm>
          <a:prstGeom prst="bentConnector5">
            <a:avLst>
              <a:gd name="adj1" fmla="val -4308"/>
              <a:gd name="adj2" fmla="val 56158"/>
              <a:gd name="adj3" fmla="val 104308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366B7CF5-241C-A14A-A9C3-13BA47AB3E4B}"/>
              </a:ext>
            </a:extLst>
          </p:cNvPr>
          <p:cNvCxnSpPr>
            <a:cxnSpLocks/>
          </p:cNvCxnSpPr>
          <p:nvPr/>
        </p:nvCxnSpPr>
        <p:spPr>
          <a:xfrm>
            <a:off x="4819927" y="2790134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肘形连接符 1032">
            <a:extLst>
              <a:ext uri="{FF2B5EF4-FFF2-40B4-BE49-F238E27FC236}">
                <a16:creationId xmlns:a16="http://schemas.microsoft.com/office/drawing/2014/main" id="{1CD29811-BCB4-A548-93F5-7E09A10DA993}"/>
              </a:ext>
            </a:extLst>
          </p:cNvPr>
          <p:cNvCxnSpPr>
            <a:cxnSpLocks/>
            <a:stCxn id="42" idx="1"/>
            <a:endCxn id="46" idx="3"/>
          </p:cNvCxnSpPr>
          <p:nvPr/>
        </p:nvCxnSpPr>
        <p:spPr>
          <a:xfrm rot="10800000" flipH="1">
            <a:off x="2575900" y="1890034"/>
            <a:ext cx="2284132" cy="931462"/>
          </a:xfrm>
          <a:prstGeom prst="bentConnector5">
            <a:avLst>
              <a:gd name="adj1" fmla="val -10008"/>
              <a:gd name="adj2" fmla="val 55549"/>
              <a:gd name="adj3" fmla="val 129660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>
            <a:extLst>
              <a:ext uri="{FF2B5EF4-FFF2-40B4-BE49-F238E27FC236}">
                <a16:creationId xmlns:a16="http://schemas.microsoft.com/office/drawing/2014/main" id="{7ADD6AA0-73C9-4645-A0B8-50A274358724}"/>
              </a:ext>
            </a:extLst>
          </p:cNvPr>
          <p:cNvSpPr txBox="1"/>
          <p:nvPr/>
        </p:nvSpPr>
        <p:spPr>
          <a:xfrm>
            <a:off x="5287839" y="1859323"/>
            <a:ext cx="4671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read(), write()</a:t>
            </a:r>
          </a:p>
        </p:txBody>
      </p:sp>
    </p:spTree>
    <p:extLst>
      <p:ext uri="{BB962C8B-B14F-4D97-AF65-F5344CB8AC3E}">
        <p14:creationId xmlns:p14="http://schemas.microsoft.com/office/powerpoint/2010/main" val="20100034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39071-B3A8-0341-9B9C-4D70AB43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 software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E05B4-EBC4-7241-A506-F2D285923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4488BB-74B3-6B4D-863F-F36A715D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503733-65A6-FA42-899A-BA12B38C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64554"/>
            <a:ext cx="8276215" cy="463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333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5E968-AFBB-7449-A78B-05574BD7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are the costs of such a complex networking stack?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F851C5-A655-494B-8E6F-C2E38A99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2E8ECE-F7B1-E74F-8736-9C46B6E3C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64554"/>
            <a:ext cx="8276215" cy="4630316"/>
          </a:xfrm>
          <a:prstGeom prst="rect">
            <a:avLst/>
          </a:prstGeom>
        </p:spPr>
      </p:pic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7E1CCF8E-9668-5747-8B82-BDDBB1CFCC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85055" y="3830343"/>
          <a:ext cx="3314700" cy="1640205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5313808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612133225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Physical limit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~1-10us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979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Linux/TCP/IP/stack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~50-200us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0512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Apps (e.g. KV)  latency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~8-100us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861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0978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Maybe work for 10Gbps network</a:t>
            </a:r>
          </a:p>
          <a:p>
            <a:pPr algn="ctr"/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But what about 100Gbps? </a:t>
            </a:r>
            <a:endParaRPr kumimoji="0" lang="en-US" altLang="zh-CN" b="0" kern="0" dirty="0">
              <a:solidFill>
                <a:srgbClr val="BE384B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98374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5E968-AFBB-7449-A78B-05574BD7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are the costs of such a complex networking stack?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F851C5-A655-494B-8E6F-C2E38A99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2E8ECE-F7B1-E74F-8736-9C46B6E3C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64554"/>
            <a:ext cx="8276215" cy="4630316"/>
          </a:xfrm>
          <a:prstGeom prst="rect">
            <a:avLst/>
          </a:prstGeom>
        </p:spPr>
      </p:pic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7E1CCF8E-9668-5747-8B82-BDDBB1CFCC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85055" y="3830343"/>
          <a:ext cx="3314700" cy="1640205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5313808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612133225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Physical limit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~1-10us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979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Linux/TCP/IP/stack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~50-200us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0512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Apps (e.g. KV)  latency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~8-100us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861208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9EB5A8D8-428A-DB4E-B592-3A13E5027502}"/>
              </a:ext>
            </a:extLst>
          </p:cNvPr>
          <p:cNvSpPr/>
          <p:nvPr/>
        </p:nvSpPr>
        <p:spPr>
          <a:xfrm>
            <a:off x="5724128" y="4225652"/>
            <a:ext cx="3419872" cy="648072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标注 6">
            <a:extLst>
              <a:ext uri="{FF2B5EF4-FFF2-40B4-BE49-F238E27FC236}">
                <a16:creationId xmlns:a16="http://schemas.microsoft.com/office/drawing/2014/main" id="{C1974FAE-F041-6544-A0CC-569931DEBD89}"/>
              </a:ext>
            </a:extLst>
          </p:cNvPr>
          <p:cNvSpPr/>
          <p:nvPr/>
        </p:nvSpPr>
        <p:spPr>
          <a:xfrm>
            <a:off x="2941719" y="3281250"/>
            <a:ext cx="2843336" cy="720080"/>
          </a:xfrm>
          <a:prstGeom prst="wedgeRectCallout">
            <a:avLst>
              <a:gd name="adj1" fmla="val 46225"/>
              <a:gd name="adj2" fmla="val 82981"/>
            </a:avLst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26CC651-0480-3D49-9798-86999210CFE9}"/>
              </a:ext>
            </a:extLst>
          </p:cNvPr>
          <p:cNvSpPr txBox="1"/>
          <p:nvPr/>
        </p:nvSpPr>
        <p:spPr>
          <a:xfrm>
            <a:off x="3028776" y="3300113"/>
            <a:ext cx="4670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Can we remove the </a:t>
            </a:r>
          </a:p>
          <a:p>
            <a:r>
              <a:rPr kumimoji="1" lang="en-US" altLang="zh-CN" dirty="0"/>
              <a:t>kernel overhead? </a:t>
            </a:r>
          </a:p>
        </p:txBody>
      </p:sp>
    </p:spTree>
    <p:extLst>
      <p:ext uri="{BB962C8B-B14F-4D97-AF65-F5344CB8AC3E}">
        <p14:creationId xmlns:p14="http://schemas.microsoft.com/office/powerpoint/2010/main" val="37732101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5692A5-48B8-3848-A08C-A758EA3A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Kernel-bypassing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1D501A-ADDB-3A4A-9DD5-8F40566AD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6868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DPDK</a:t>
            </a:r>
          </a:p>
          <a:p>
            <a:pPr lvl="1"/>
            <a:r>
              <a:rPr kumimoji="1" lang="en-US" altLang="zh-CN" dirty="0"/>
              <a:t>Set of </a:t>
            </a:r>
            <a:r>
              <a:rPr kumimoji="1" lang="en-US" altLang="zh-CN" b="1" dirty="0">
                <a:solidFill>
                  <a:srgbClr val="C00000"/>
                </a:solidFill>
              </a:rPr>
              <a:t>user-space</a:t>
            </a:r>
            <a:r>
              <a:rPr kumimoji="1" lang="en-US" altLang="zh-CN" dirty="0"/>
              <a:t> driver library to use the network card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DPDK directly exposes network queues to the user-space </a:t>
            </a:r>
          </a:p>
          <a:p>
            <a:pPr lvl="1"/>
            <a:r>
              <a:rPr kumimoji="1" lang="en-US" altLang="zh-CN" dirty="0"/>
              <a:t>Forward network packets to/from NIC from/to user applications</a:t>
            </a:r>
          </a:p>
          <a:p>
            <a:pPr lvl="2"/>
            <a:r>
              <a:rPr kumimoji="1" lang="en-US" altLang="zh-CN" sz="1800" dirty="0"/>
              <a:t>Without any kernel networking stack!  </a:t>
            </a:r>
          </a:p>
          <a:p>
            <a:pPr lvl="2"/>
            <a:endParaRPr kumimoji="1" lang="en-US" altLang="zh-CN" sz="1800" dirty="0"/>
          </a:p>
          <a:p>
            <a:r>
              <a:rPr kumimoji="1" lang="en-US" altLang="zh-CN" dirty="0"/>
              <a:t>How to achieve so? </a:t>
            </a:r>
          </a:p>
          <a:p>
            <a:pPr lvl="1"/>
            <a:r>
              <a:rPr kumimoji="1" lang="en-US" altLang="zh-CN" dirty="0"/>
              <a:t>OS will map the NIC’s TX (transmit queue) and RX (receive queue) to the user-land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B0854-804B-C24F-A8D1-3A3A1AF3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3074" name="Picture 2" descr="Dpdk Logo Horizontal Tag - Intel Dpdk | Full Size PNG Download | SeekPNG">
            <a:extLst>
              <a:ext uri="{FF2B5EF4-FFF2-40B4-BE49-F238E27FC236}">
                <a16:creationId xmlns:a16="http://schemas.microsoft.com/office/drawing/2014/main" id="{562D0043-D249-804B-89EE-FD7BF0F4C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20475"/>
            <a:ext cx="1942412" cy="50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1521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C09765-1444-2B43-A825-FB91D7DE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Packet processing with DPDK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5945E3-7872-5A4A-85A2-5F6094179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pic>
        <p:nvPicPr>
          <p:cNvPr id="5" name="Picture 2" descr="网卡_百度百科">
            <a:extLst>
              <a:ext uri="{FF2B5EF4-FFF2-40B4-BE49-F238E27FC236}">
                <a16:creationId xmlns:a16="http://schemas.microsoft.com/office/drawing/2014/main" id="{63657E6B-6D27-8A42-B23D-F959CF685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49" y="43243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D7D6BAB-6F83-D34D-97B2-9D4F58A19777}"/>
              </a:ext>
            </a:extLst>
          </p:cNvPr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AE7BF0E-9D0E-2D45-8F9F-C574D1485D97}"/>
              </a:ext>
            </a:extLst>
          </p:cNvPr>
          <p:cNvSpPr txBox="1"/>
          <p:nvPr/>
        </p:nvSpPr>
        <p:spPr>
          <a:xfrm>
            <a:off x="539750" y="186680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User space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C0336CC-CE72-9147-96DC-59A6C957408B}"/>
              </a:ext>
            </a:extLst>
          </p:cNvPr>
          <p:cNvSpPr txBox="1"/>
          <p:nvPr/>
        </p:nvSpPr>
        <p:spPr>
          <a:xfrm>
            <a:off x="571263" y="2488168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Kernel space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B3A02BA-C523-2747-8B51-DA4CF0CC5082}"/>
              </a:ext>
            </a:extLst>
          </p:cNvPr>
          <p:cNvCxnSpPr/>
          <p:nvPr/>
        </p:nvCxnSpPr>
        <p:spPr>
          <a:xfrm>
            <a:off x="0" y="444167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AA712A2-E546-304E-8FF7-06409404AED4}"/>
              </a:ext>
            </a:extLst>
          </p:cNvPr>
          <p:cNvSpPr txBox="1"/>
          <p:nvPr/>
        </p:nvSpPr>
        <p:spPr>
          <a:xfrm>
            <a:off x="683568" y="457639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Network card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FC8988E-EDF0-3E49-A988-641AAA3089B2}"/>
              </a:ext>
            </a:extLst>
          </p:cNvPr>
          <p:cNvGrpSpPr/>
          <p:nvPr/>
        </p:nvGrpSpPr>
        <p:grpSpPr>
          <a:xfrm>
            <a:off x="4078006" y="5094139"/>
            <a:ext cx="1214074" cy="354958"/>
            <a:chOff x="1835696" y="5019675"/>
            <a:chExt cx="1214074" cy="35495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F9FD0D9-C0C2-1547-9108-319C4B4F3499}"/>
                </a:ext>
              </a:extLst>
            </p:cNvPr>
            <p:cNvSpPr/>
            <p:nvPr/>
          </p:nvSpPr>
          <p:spPr>
            <a:xfrm>
              <a:off x="2195736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7C090D6-66DB-854B-9319-DECCC517F3F6}"/>
                </a:ext>
              </a:extLst>
            </p:cNvPr>
            <p:cNvSpPr/>
            <p:nvPr/>
          </p:nvSpPr>
          <p:spPr>
            <a:xfrm>
              <a:off x="248376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C1123E9-D8F5-744F-919C-7D09F82E5D4F}"/>
                </a:ext>
              </a:extLst>
            </p:cNvPr>
            <p:cNvSpPr/>
            <p:nvPr/>
          </p:nvSpPr>
          <p:spPr>
            <a:xfrm>
              <a:off x="276173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35A2401B-7DA5-0A43-8066-C6C5F085D184}"/>
                </a:ext>
              </a:extLst>
            </p:cNvPr>
            <p:cNvCxnSpPr/>
            <p:nvPr/>
          </p:nvCxnSpPr>
          <p:spPr>
            <a:xfrm>
              <a:off x="1835696" y="5019675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A0FE008C-7858-8D49-991C-ED1142609827}"/>
                </a:ext>
              </a:extLst>
            </p:cNvPr>
            <p:cNvCxnSpPr/>
            <p:nvPr/>
          </p:nvCxnSpPr>
          <p:spPr>
            <a:xfrm>
              <a:off x="1835696" y="5374633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4886DFDB-54C6-8942-953A-D8736D23C2A7}"/>
              </a:ext>
            </a:extLst>
          </p:cNvPr>
          <p:cNvSpPr txBox="1"/>
          <p:nvPr/>
        </p:nvSpPr>
        <p:spPr>
          <a:xfrm>
            <a:off x="1054432" y="5094041"/>
            <a:ext cx="2323618" cy="369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TX/RX queues</a:t>
            </a:r>
            <a:endParaRPr kumimoji="1"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F0F40E8-60A2-0048-8D2F-A7982A039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514" y="4875503"/>
            <a:ext cx="452098" cy="452098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47B6C613-EC72-1047-A87C-CA06CCF2EF7C}"/>
              </a:ext>
            </a:extLst>
          </p:cNvPr>
          <p:cNvGrpSpPr/>
          <p:nvPr/>
        </p:nvGrpSpPr>
        <p:grpSpPr>
          <a:xfrm>
            <a:off x="6282429" y="1638000"/>
            <a:ext cx="2408217" cy="576064"/>
            <a:chOff x="5292080" y="3342020"/>
            <a:chExt cx="2408217" cy="57606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D776347-2792-1248-9683-A3EB0087A1A4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F692900-BBE9-574C-AB6C-1D3089578EB6}"/>
                </a:ext>
              </a:extLst>
            </p:cNvPr>
            <p:cNvSpPr txBox="1"/>
            <p:nvPr/>
          </p:nvSpPr>
          <p:spPr>
            <a:xfrm>
              <a:off x="5292080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Ring Buffer</a:t>
              </a:r>
              <a:endParaRPr kumimoji="1"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80B89C5-7F58-FE42-95DC-B830E61F7E44}"/>
              </a:ext>
            </a:extLst>
          </p:cNvPr>
          <p:cNvGrpSpPr/>
          <p:nvPr/>
        </p:nvGrpSpPr>
        <p:grpSpPr>
          <a:xfrm>
            <a:off x="2171099" y="1638000"/>
            <a:ext cx="2333680" cy="576064"/>
            <a:chOff x="5366617" y="3342020"/>
            <a:chExt cx="2333680" cy="576064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5A4B861-B7C9-FC49-BCE5-283FF78F2218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787DB3A-F4E3-8C42-8F4E-3688661583B0}"/>
                </a:ext>
              </a:extLst>
            </p:cNvPr>
            <p:cNvSpPr txBox="1"/>
            <p:nvPr/>
          </p:nvSpPr>
          <p:spPr>
            <a:xfrm>
              <a:off x="5366617" y="3409386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Application</a:t>
              </a:r>
              <a:endParaRPr kumimoji="1" lang="zh-CN" altLang="en-US" dirty="0"/>
            </a:p>
          </p:txBody>
        </p:sp>
      </p:grpSp>
      <p:cxnSp>
        <p:nvCxnSpPr>
          <p:cNvPr id="34" name="肘形连接符 33">
            <a:extLst>
              <a:ext uri="{FF2B5EF4-FFF2-40B4-BE49-F238E27FC236}">
                <a16:creationId xmlns:a16="http://schemas.microsoft.com/office/drawing/2014/main" id="{D487BF22-F214-1548-B2AE-0909169C4E17}"/>
              </a:ext>
            </a:extLst>
          </p:cNvPr>
          <p:cNvCxnSpPr>
            <a:cxnSpLocks/>
            <a:stCxn id="18" idx="0"/>
            <a:endCxn id="20" idx="3"/>
          </p:cNvCxnSpPr>
          <p:nvPr/>
        </p:nvCxnSpPr>
        <p:spPr>
          <a:xfrm rot="5400000" flipH="1" flipV="1">
            <a:off x="4933869" y="1118727"/>
            <a:ext cx="2949471" cy="4564083"/>
          </a:xfrm>
          <a:prstGeom prst="bentConnector4">
            <a:avLst>
              <a:gd name="adj1" fmla="val 45117"/>
              <a:gd name="adj2" fmla="val 105009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0C36199-CF8D-6B48-9F0A-E9AADE16BD0E}"/>
              </a:ext>
            </a:extLst>
          </p:cNvPr>
          <p:cNvGrpSpPr/>
          <p:nvPr/>
        </p:nvGrpSpPr>
        <p:grpSpPr>
          <a:xfrm>
            <a:off x="4572000" y="1643954"/>
            <a:ext cx="1326897" cy="576064"/>
            <a:chOff x="4695752" y="3342020"/>
            <a:chExt cx="2323619" cy="576064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30605F4-62B5-C346-82DB-C9F6225B8461}"/>
                </a:ext>
              </a:extLst>
            </p:cNvPr>
            <p:cNvSpPr/>
            <p:nvPr/>
          </p:nvSpPr>
          <p:spPr>
            <a:xfrm>
              <a:off x="5406103" y="3342020"/>
              <a:ext cx="1369459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BCB305E-6087-824B-BEF7-182384FF8795}"/>
                </a:ext>
              </a:extLst>
            </p:cNvPr>
            <p:cNvSpPr txBox="1"/>
            <p:nvPr/>
          </p:nvSpPr>
          <p:spPr>
            <a:xfrm>
              <a:off x="4695752" y="3462655"/>
              <a:ext cx="2323619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DPDK</a:t>
              </a:r>
              <a:endParaRPr kumimoji="1" lang="zh-CN" altLang="en-US" dirty="0"/>
            </a:p>
          </p:txBody>
        </p:sp>
      </p:grp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5258D64-50D2-4F40-8A51-C8BC1EC677DB}"/>
              </a:ext>
            </a:extLst>
          </p:cNvPr>
          <p:cNvCxnSpPr>
            <a:cxnSpLocks/>
          </p:cNvCxnSpPr>
          <p:nvPr/>
        </p:nvCxnSpPr>
        <p:spPr>
          <a:xfrm>
            <a:off x="5786332" y="1908291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E788D04E-1275-374E-8FCA-CA2565149711}"/>
              </a:ext>
            </a:extLst>
          </p:cNvPr>
          <p:cNvCxnSpPr>
            <a:cxnSpLocks/>
          </p:cNvCxnSpPr>
          <p:nvPr/>
        </p:nvCxnSpPr>
        <p:spPr>
          <a:xfrm>
            <a:off x="4502181" y="1926072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1754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62C2AE-4105-BE46-8CCD-0438A56C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DPDK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9A3540-0F18-A64B-A70B-8741307DE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Pros</a:t>
            </a:r>
          </a:p>
          <a:p>
            <a:pPr marL="474300" lvl="1" indent="-342900">
              <a:buFont typeface="+mj-lt"/>
              <a:buAutoNum type="arabicPeriod"/>
            </a:pPr>
            <a:r>
              <a:rPr kumimoji="1" lang="en-US" altLang="zh-CN" dirty="0"/>
              <a:t>Bypasses the kernel</a:t>
            </a:r>
          </a:p>
          <a:p>
            <a:pPr marL="474300" lvl="1" indent="-342900">
              <a:buFont typeface="+mj-lt"/>
              <a:buAutoNum type="arabicPeriod"/>
            </a:pPr>
            <a:r>
              <a:rPr kumimoji="1" lang="en-US" altLang="zh-CN" dirty="0"/>
              <a:t>Reduced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kumimoji="1" lang="en-US" altLang="zh-CN" dirty="0"/>
              <a:t> overhead</a:t>
            </a:r>
          </a:p>
          <a:p>
            <a:pPr marL="474300" lvl="1" indent="-342900">
              <a:buFont typeface="+mj-lt"/>
              <a:buAutoNum type="arabicPeriod"/>
            </a:pPr>
            <a:r>
              <a:rPr kumimoji="1" lang="en-US" altLang="zh-CN" dirty="0"/>
              <a:t>User can customize the networking, e.g., not using TCP/IP</a:t>
            </a:r>
          </a:p>
          <a:p>
            <a:pPr marL="914400" lvl="2" indent="0">
              <a:buNone/>
            </a:pPr>
            <a:r>
              <a:rPr kumimoji="1" lang="en-US" altLang="zh-CN" sz="1800" dirty="0"/>
              <a:t>E.g., co-design key-value store w/ DPDK (MICA@SIGCOMM’14)</a:t>
            </a:r>
          </a:p>
          <a:p>
            <a:pPr indent="-228600"/>
            <a:r>
              <a:rPr kumimoji="1" lang="en-US" altLang="zh-CN" sz="1600" dirty="0"/>
              <a:t>Cons </a:t>
            </a:r>
          </a:p>
          <a:p>
            <a:pPr lvl="1" indent="-228600"/>
            <a:r>
              <a:rPr kumimoji="1" lang="en-US" altLang="zh-CN" dirty="0"/>
              <a:t>Not </a:t>
            </a:r>
            <a:r>
              <a:rPr lang="en" altLang="zh-CN" dirty="0"/>
              <a:t>compatible to traditional networking </a:t>
            </a:r>
          </a:p>
          <a:p>
            <a:pPr lvl="1" indent="-228600"/>
            <a:r>
              <a:rPr kumimoji="1" lang="en-US" altLang="zh-CN" dirty="0"/>
              <a:t>Still need a transport layer at the user applications, e.g., </a:t>
            </a:r>
            <a:r>
              <a:rPr kumimoji="1" lang="en-US" altLang="zh-CN" dirty="0" err="1"/>
              <a:t>mTCP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dirty="0"/>
              <a:t>Which has non-trivial overheads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CBD7FE-6647-3547-8AC4-E50B9376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0018ED9-614C-F14A-B761-BFF73FA4EB4A}"/>
              </a:ext>
            </a:extLst>
          </p:cNvPr>
          <p:cNvGrpSpPr/>
          <p:nvPr/>
        </p:nvGrpSpPr>
        <p:grpSpPr>
          <a:xfrm>
            <a:off x="1187624" y="4887196"/>
            <a:ext cx="6768752" cy="537674"/>
            <a:chOff x="912507" y="1040360"/>
            <a:chExt cx="1248971" cy="53767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769F5F2-72A4-E346-A560-824D8F35AB56}"/>
                </a:ext>
              </a:extLst>
            </p:cNvPr>
            <p:cNvSpPr/>
            <p:nvPr/>
          </p:nvSpPr>
          <p:spPr>
            <a:xfrm>
              <a:off x="912507" y="1040360"/>
              <a:ext cx="1248971" cy="53767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037EA46-CC9D-7D42-864F-85F2A7D9026B}"/>
                </a:ext>
              </a:extLst>
            </p:cNvPr>
            <p:cNvSpPr/>
            <p:nvPr/>
          </p:nvSpPr>
          <p:spPr>
            <a:xfrm>
              <a:off x="976903" y="1107164"/>
              <a:ext cx="10255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Can we put the networking stack into the hardware?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2561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RDMA: offload the complete network stack to the NIC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91E09106-DD53-6349-8C94-CE76DB7E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RDMA = R</a:t>
            </a:r>
            <a:r>
              <a:rPr lang="en-US" altLang="zh-CN" sz="2000" b="0" dirty="0"/>
              <a:t>emote</a:t>
            </a:r>
            <a:r>
              <a:rPr lang="en-US" altLang="zh-CN" sz="2000" dirty="0"/>
              <a:t> D</a:t>
            </a:r>
            <a:r>
              <a:rPr lang="en-US" altLang="zh-CN" sz="2000" b="0" dirty="0"/>
              <a:t>irect </a:t>
            </a:r>
            <a:r>
              <a:rPr lang="en-US" altLang="zh-CN" sz="2000" dirty="0"/>
              <a:t>M</a:t>
            </a:r>
            <a:r>
              <a:rPr lang="en-US" altLang="zh-CN" sz="2000" b="0" dirty="0"/>
              <a:t>emory </a:t>
            </a:r>
            <a:r>
              <a:rPr lang="en-US" altLang="zh-CN" sz="2000" dirty="0"/>
              <a:t>A</a:t>
            </a:r>
            <a:r>
              <a:rPr lang="en-US" altLang="zh-CN" sz="2000" b="0" dirty="0"/>
              <a:t>ccess</a:t>
            </a:r>
            <a:endParaRPr lang="zh-CN" altLang="en-US" sz="2000" b="0" dirty="0"/>
          </a:p>
        </p:txBody>
      </p:sp>
      <p:pic>
        <p:nvPicPr>
          <p:cNvPr id="12" name="图片 11" descr="图示&#10;&#10;描述已自动生成">
            <a:extLst>
              <a:ext uri="{FF2B5EF4-FFF2-40B4-BE49-F238E27FC236}">
                <a16:creationId xmlns:a16="http://schemas.microsoft.com/office/drawing/2014/main" id="{161B381D-06DA-5340-8E68-4247FF9A0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86925"/>
            <a:ext cx="5784667" cy="2895709"/>
          </a:xfrm>
          <a:prstGeom prst="rect">
            <a:avLst/>
          </a:prstGeom>
        </p:spPr>
      </p:pic>
      <p:sp>
        <p:nvSpPr>
          <p:cNvPr id="14" name="燕尾形箭头 13">
            <a:extLst>
              <a:ext uri="{FF2B5EF4-FFF2-40B4-BE49-F238E27FC236}">
                <a16:creationId xmlns:a16="http://schemas.microsoft.com/office/drawing/2014/main" id="{3FA6D41E-B49A-6847-95DB-52578F680CC0}"/>
              </a:ext>
            </a:extLst>
          </p:cNvPr>
          <p:cNvSpPr/>
          <p:nvPr/>
        </p:nvSpPr>
        <p:spPr>
          <a:xfrm>
            <a:off x="6000183" y="3254759"/>
            <a:ext cx="648072" cy="36004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图片 15" descr="手机屏幕截图&#10;&#10;描述已自动生成">
            <a:extLst>
              <a:ext uri="{FF2B5EF4-FFF2-40B4-BE49-F238E27FC236}">
                <a16:creationId xmlns:a16="http://schemas.microsoft.com/office/drawing/2014/main" id="{9F90E2B1-57D4-AE4C-8CD7-0586699CA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258057"/>
            <a:ext cx="2165883" cy="235344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E627CE3-B50C-0141-BECD-AB0309ED766D}"/>
              </a:ext>
            </a:extLst>
          </p:cNvPr>
          <p:cNvSpPr txBox="1"/>
          <p:nvPr/>
        </p:nvSpPr>
        <p:spPr>
          <a:xfrm>
            <a:off x="256220" y="4720779"/>
            <a:ext cx="69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i="1" dirty="0">
                <a:solidFill>
                  <a:srgbClr val="C00000"/>
                </a:solidFill>
              </a:rPr>
              <a:t>Direct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memory-to-memory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data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communication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over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network.</a:t>
            </a:r>
            <a:endParaRPr kumimoji="1" lang="zh-CN" altLang="en-US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RDMA: offload the complete network stack to the NIC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91E09106-DD53-6349-8C94-CE76DB7E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RDMA is a Trending Topic in Cloud Systems.</a:t>
            </a:r>
            <a:endParaRPr lang="zh-CN" altLang="en-US" sz="2000" b="0" dirty="0"/>
          </a:p>
        </p:txBody>
      </p:sp>
      <p:pic>
        <p:nvPicPr>
          <p:cNvPr id="6" name="图片 5" descr="图形用户界面, 文本, 应用程序&#10;&#10;描述已自动生成">
            <a:extLst>
              <a:ext uri="{FF2B5EF4-FFF2-40B4-BE49-F238E27FC236}">
                <a16:creationId xmlns:a16="http://schemas.microsoft.com/office/drawing/2014/main" id="{62A12560-CAEB-514C-9E61-CACC271B0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98776"/>
            <a:ext cx="7447038" cy="310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451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08D729-0CBE-444C-AC0F-69010A70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implementations: IB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589567-6CF1-D643-8881-61A1A9949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Native </a:t>
            </a:r>
            <a:r>
              <a:rPr kumimoji="1" lang="en-US" altLang="zh-CN" dirty="0" err="1"/>
              <a:t>infiniband</a:t>
            </a:r>
            <a:r>
              <a:rPr kumimoji="1" lang="en-US" altLang="zh-CN" dirty="0"/>
              <a:t> (IB)</a:t>
            </a:r>
          </a:p>
          <a:p>
            <a:pPr lvl="1"/>
            <a:r>
              <a:rPr lang="en-US" altLang="zh-CN" sz="1600" dirty="0"/>
              <a:t>Complete</a:t>
            </a:r>
            <a:r>
              <a:rPr lang="zh-CN" altLang="en-US" sz="1600" dirty="0"/>
              <a:t> </a:t>
            </a:r>
            <a:r>
              <a:rPr lang="en-US" altLang="zh-CN" sz="1600" dirty="0"/>
              <a:t>new protocol</a:t>
            </a:r>
            <a:r>
              <a:rPr lang="zh-CN" altLang="en-US" sz="1600" dirty="0"/>
              <a:t> </a:t>
            </a:r>
            <a:r>
              <a:rPr lang="en-US" altLang="zh-CN" sz="1600" dirty="0"/>
              <a:t>stack</a:t>
            </a:r>
          </a:p>
          <a:p>
            <a:pPr lvl="1"/>
            <a:r>
              <a:rPr lang="en-US" altLang="zh-CN" sz="1600" dirty="0"/>
              <a:t>Best Performance</a:t>
            </a:r>
          </a:p>
          <a:p>
            <a:pPr lvl="1"/>
            <a:r>
              <a:rPr lang="en-US" altLang="zh-CN" sz="1600" dirty="0"/>
              <a:t>Need specialized IB</a:t>
            </a:r>
            <a:r>
              <a:rPr lang="zh-CN" altLang="en-US" sz="1600" dirty="0"/>
              <a:t> </a:t>
            </a:r>
            <a:r>
              <a:rPr lang="en-US" altLang="zh-CN" sz="1600" dirty="0"/>
              <a:t>NIC</a:t>
            </a:r>
            <a:r>
              <a:rPr lang="zh-CN" altLang="en-US" sz="1600" dirty="0"/>
              <a:t> </a:t>
            </a:r>
            <a:r>
              <a:rPr lang="en-US" altLang="zh-CN" sz="1600" dirty="0"/>
              <a:t>and</a:t>
            </a:r>
            <a:r>
              <a:rPr lang="zh-CN" altLang="en-US" sz="1600" dirty="0"/>
              <a:t> </a:t>
            </a:r>
            <a:r>
              <a:rPr lang="en-US" altLang="zh-CN" sz="1600" dirty="0"/>
              <a:t>IB</a:t>
            </a:r>
            <a:r>
              <a:rPr lang="zh-CN" altLang="en-US" sz="1600" dirty="0"/>
              <a:t> </a:t>
            </a:r>
            <a:r>
              <a:rPr lang="en-US" altLang="zh-CN" sz="1600" dirty="0"/>
              <a:t>Switch</a:t>
            </a:r>
            <a:r>
              <a:rPr lang="zh-CN" altLang="en-US" sz="1600" dirty="0"/>
              <a:t> </a:t>
            </a:r>
            <a:r>
              <a:rPr lang="en-US" altLang="zh-CN" sz="1600" dirty="0"/>
              <a:t>(High Cost)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BF3DCE-06E4-784C-BBBB-1FA451A43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pic>
        <p:nvPicPr>
          <p:cNvPr id="5" name="图片 4" descr="图形用户界面&#10;&#10;描述已自动生成">
            <a:extLst>
              <a:ext uri="{FF2B5EF4-FFF2-40B4-BE49-F238E27FC236}">
                <a16:creationId xmlns:a16="http://schemas.microsoft.com/office/drawing/2014/main" id="{393CF85E-B220-7148-B7F1-C9BC7F9CC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54" y="2759633"/>
            <a:ext cx="4898491" cy="259331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2AFC60-A884-C446-814C-F9DCCDC6DB2A}"/>
              </a:ext>
            </a:extLst>
          </p:cNvPr>
          <p:cNvSpPr/>
          <p:nvPr/>
        </p:nvSpPr>
        <p:spPr>
          <a:xfrm>
            <a:off x="3491880" y="3649588"/>
            <a:ext cx="3816424" cy="144016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18072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18789-B421-2542-91A2-066F87788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implementations: RoCE-v1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59FB21-AB18-1F4E-99B9-FBF0CB4BB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RDMA over Converged Ethernet Version 1</a:t>
            </a:r>
          </a:p>
          <a:p>
            <a:pPr lvl="1"/>
            <a:r>
              <a:rPr lang="en" altLang="zh-CN" dirty="0"/>
              <a:t>Based on Ethernet</a:t>
            </a:r>
            <a:r>
              <a:rPr lang="en-US" altLang="zh-CN" dirty="0"/>
              <a:t> in</a:t>
            </a:r>
            <a:r>
              <a:rPr lang="zh-CN" altLang="en-US" dirty="0"/>
              <a:t> </a:t>
            </a:r>
            <a:r>
              <a:rPr lang="en-US" altLang="zh-CN" dirty="0"/>
              <a:t>link</a:t>
            </a:r>
            <a:r>
              <a:rPr lang="zh-CN" altLang="en-US" dirty="0"/>
              <a:t> </a:t>
            </a:r>
            <a:r>
              <a:rPr lang="en-US" altLang="zh-CN" dirty="0"/>
              <a:t>layer.</a:t>
            </a:r>
          </a:p>
          <a:p>
            <a:pPr lvl="2"/>
            <a:r>
              <a:rPr lang="en-US" altLang="zh-CN" sz="1800" dirty="0"/>
              <a:t>Compatible with the current network infrastructure.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E68B6D-C0AD-974C-A935-D78E1D83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pic>
        <p:nvPicPr>
          <p:cNvPr id="5" name="图片 4" descr="图形用户界面&#10;&#10;描述已自动生成">
            <a:extLst>
              <a:ext uri="{FF2B5EF4-FFF2-40B4-BE49-F238E27FC236}">
                <a16:creationId xmlns:a16="http://schemas.microsoft.com/office/drawing/2014/main" id="{CC513784-9EFF-904C-8FD9-94D526921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54" y="2759633"/>
            <a:ext cx="4898491" cy="259331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0406583-55EF-5A44-8D04-1E13DD751C2C}"/>
              </a:ext>
            </a:extLst>
          </p:cNvPr>
          <p:cNvSpPr/>
          <p:nvPr/>
        </p:nvSpPr>
        <p:spPr>
          <a:xfrm>
            <a:off x="4643438" y="3649588"/>
            <a:ext cx="2664866" cy="144016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4222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5004A9-34BB-6C42-B322-D05BD507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implementations: RoCE-v2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7A2EED-7D53-0D44-A036-37AF30491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RDMA over Converged Ethernet Version 1</a:t>
            </a:r>
          </a:p>
          <a:p>
            <a:pPr lvl="1"/>
            <a:r>
              <a:rPr lang="en-US" altLang="zh-CN" dirty="0"/>
              <a:t>Carried</a:t>
            </a:r>
            <a:r>
              <a:rPr lang="zh-CN" altLang="en-US" dirty="0"/>
              <a:t> </a:t>
            </a:r>
            <a:r>
              <a:rPr lang="en-US" altLang="zh-CN" dirty="0"/>
              <a:t>by IP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UDP in network layer.</a:t>
            </a:r>
          </a:p>
          <a:p>
            <a:pPr lvl="1"/>
            <a:r>
              <a:rPr lang="en-US" altLang="zh-CN" dirty="0"/>
              <a:t>More flexible &amp; scalable than </a:t>
            </a:r>
            <a:r>
              <a:rPr lang="en-US" altLang="zh-CN" dirty="0" err="1"/>
              <a:t>RoCE</a:t>
            </a:r>
            <a:r>
              <a:rPr lang="en-US" altLang="zh-CN" dirty="0"/>
              <a:t> v1 </a:t>
            </a:r>
          </a:p>
          <a:p>
            <a:pPr marL="742950" lvl="1"/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Most cloud datacenters choose RoCEv2 for large-scale deployments.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8F6680-7405-ED4F-A902-5589656D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pic>
        <p:nvPicPr>
          <p:cNvPr id="5" name="图片 4" descr="图形用户界面&#10;&#10;描述已自动生成">
            <a:extLst>
              <a:ext uri="{FF2B5EF4-FFF2-40B4-BE49-F238E27FC236}">
                <a16:creationId xmlns:a16="http://schemas.microsoft.com/office/drawing/2014/main" id="{2043EEEE-3518-0D4A-B236-3271D78E8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54" y="2759633"/>
            <a:ext cx="4898491" cy="259331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3DAB2C5-F247-2C4F-A66F-BE9953942475}"/>
              </a:ext>
            </a:extLst>
          </p:cNvPr>
          <p:cNvSpPr/>
          <p:nvPr/>
        </p:nvSpPr>
        <p:spPr>
          <a:xfrm>
            <a:off x="5940152" y="3649588"/>
            <a:ext cx="1368152" cy="144016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16763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329778-64C5-A64D-B5DC-5303F3641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implementations: </a:t>
            </a:r>
            <a:r>
              <a:rPr kumimoji="1" lang="en-US" altLang="zh-CN" dirty="0" err="1"/>
              <a:t>iWrap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E578D-AA00-EC40-B203-AD8467D36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 attempt to patch up on existing LAN/</a:t>
            </a:r>
            <a:r>
              <a:rPr kumimoji="1" lang="en-US" altLang="zh-CN" dirty="0">
                <a:solidFill>
                  <a:srgbClr val="C00000"/>
                </a:solidFill>
              </a:rPr>
              <a:t>WAL</a:t>
            </a:r>
            <a:r>
              <a:rPr kumimoji="1" lang="en-US" altLang="zh-CN" dirty="0"/>
              <a:t> network </a:t>
            </a:r>
          </a:p>
          <a:p>
            <a:pPr lvl="1"/>
            <a:r>
              <a:rPr kumimoji="1" lang="en-US" altLang="zh-CN" dirty="0"/>
              <a:t>Layered on existing TCP/IP protocols </a:t>
            </a:r>
          </a:p>
          <a:p>
            <a:pPr lvl="1"/>
            <a:r>
              <a:rPr kumimoji="1" lang="en-US" altLang="zh-CN" dirty="0"/>
              <a:t>In contrast, </a:t>
            </a:r>
            <a:r>
              <a:rPr kumimoji="1" lang="en-US" altLang="zh-CN" dirty="0" err="1"/>
              <a:t>RoCE</a:t>
            </a:r>
            <a:r>
              <a:rPr kumimoji="1" lang="en-US" altLang="zh-CN" dirty="0"/>
              <a:t> is </a:t>
            </a:r>
            <a:r>
              <a:rPr lang="en" altLang="zh-CN" dirty="0"/>
              <a:t>a purpose-built RDMA transport protocol for Ethernet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8FC7E-8151-8846-98ED-2277789C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pic>
        <p:nvPicPr>
          <p:cNvPr id="5" name="图片 4" descr="图形用户界面&#10;&#10;描述已自动生成">
            <a:extLst>
              <a:ext uri="{FF2B5EF4-FFF2-40B4-BE49-F238E27FC236}">
                <a16:creationId xmlns:a16="http://schemas.microsoft.com/office/drawing/2014/main" id="{D7B99F90-01B2-414E-9DBC-08E268B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54" y="2759633"/>
            <a:ext cx="4898491" cy="25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407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705372"/>
            <a:ext cx="730770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1" lang="en-US" altLang="zh-CN" dirty="0">
                <a:solidFill>
                  <a:srgbClr val="C00000"/>
                </a:solidFill>
              </a:rPr>
              <a:t>Programming w/ RDMA (verbs)</a:t>
            </a:r>
          </a:p>
          <a:p>
            <a:pPr algn="ctr"/>
            <a:endParaRPr kumimoji="1" lang="en-US" altLang="zh-CN" dirty="0">
              <a:solidFill>
                <a:srgbClr val="C00000"/>
              </a:solidFill>
            </a:endParaRPr>
          </a:p>
          <a:p>
            <a:pPr algn="ctr"/>
            <a:r>
              <a:rPr kumimoji="1" lang="en-US" altLang="zh-CN" b="0" dirty="0">
                <a:solidFill>
                  <a:srgbClr val="C00000"/>
                </a:solidFill>
              </a:rPr>
              <a:t>The API is simplified for hardware offloading!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98006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AEBF8-58CA-1148-8315-6796511A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concepts of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9C1B1D-A0D3-E946-A007-E70BA8148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lang="en" altLang="zh-CN" dirty="0"/>
              <a:t>Queue Pairs 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rgbClr val="C00000"/>
                </a:solidFill>
              </a:rPr>
              <a:t>S</a:t>
            </a:r>
            <a:r>
              <a:rPr lang="en-US" altLang="zh-CN" dirty="0"/>
              <a:t>end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ueue, </a:t>
            </a:r>
            <a:r>
              <a:rPr lang="en-US" altLang="zh-CN" dirty="0">
                <a:solidFill>
                  <a:srgbClr val="C00000"/>
                </a:solidFill>
              </a:rPr>
              <a:t>C</a:t>
            </a:r>
            <a:r>
              <a:rPr lang="en-US" altLang="zh-CN" dirty="0"/>
              <a:t>omplete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 and </a:t>
            </a:r>
            <a:r>
              <a:rPr lang="en-US" altLang="zh-CN" dirty="0">
                <a:solidFill>
                  <a:srgbClr val="C00000"/>
                </a:solidFill>
              </a:rPr>
              <a:t>R</a:t>
            </a:r>
            <a:r>
              <a:rPr lang="en-US" altLang="zh-CN" dirty="0"/>
              <a:t>eceive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ueue)</a:t>
            </a:r>
          </a:p>
          <a:p>
            <a:pPr lvl="1"/>
            <a:r>
              <a:rPr lang="en-US" altLang="zh-CN" dirty="0"/>
              <a:t>SQ, CQ &amp;  RQ</a:t>
            </a:r>
          </a:p>
          <a:p>
            <a:pPr lvl="1"/>
            <a:r>
              <a:rPr lang="en-US" altLang="zh-CN" dirty="0"/>
              <a:t>A group of queues form an RDMA connection</a:t>
            </a:r>
          </a:p>
          <a:p>
            <a:pPr lvl="2"/>
            <a:r>
              <a:rPr lang="en-US" altLang="zh-CN" sz="1800" dirty="0"/>
              <a:t>Analog to connections in TCP/IP </a:t>
            </a:r>
          </a:p>
          <a:p>
            <a:r>
              <a:rPr lang="en-US" altLang="zh-CN" dirty="0"/>
              <a:t>User posts networking </a:t>
            </a:r>
            <a:r>
              <a:rPr lang="en-US" altLang="zh-CN" dirty="0">
                <a:solidFill>
                  <a:srgbClr val="C00000"/>
                </a:solidFill>
              </a:rPr>
              <a:t>requests</a:t>
            </a:r>
            <a:r>
              <a:rPr lang="en-US" altLang="zh-CN" dirty="0"/>
              <a:t> to the SQ</a:t>
            </a:r>
          </a:p>
          <a:p>
            <a:pPr lvl="1"/>
            <a:r>
              <a:rPr lang="en" altLang="zh-CN" dirty="0"/>
              <a:t>Two-sided: message datagram (like </a:t>
            </a:r>
            <a:r>
              <a:rPr lang="en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send/</a:t>
            </a:r>
            <a:r>
              <a:rPr lang="en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recv</a:t>
            </a:r>
            <a:r>
              <a:rPr lang="en" altLang="zh-CN" dirty="0"/>
              <a:t>)</a:t>
            </a:r>
          </a:p>
          <a:p>
            <a:pPr lvl="1"/>
            <a:r>
              <a:rPr lang="en" altLang="zh-CN" dirty="0"/>
              <a:t>One-sided: remote read/write (will be talked about later) </a:t>
            </a:r>
          </a:p>
          <a:p>
            <a:r>
              <a:rPr lang="en" altLang="zh-CN" dirty="0"/>
              <a:t>Get the completion events of the send requests from the CQ </a:t>
            </a:r>
          </a:p>
          <a:p>
            <a:r>
              <a:rPr lang="en" altLang="zh-CN" dirty="0"/>
              <a:t>Receive two-sided messages from the RQ </a:t>
            </a:r>
          </a:p>
          <a:p>
            <a:r>
              <a:rPr lang="en" altLang="zh-CN" dirty="0"/>
              <a:t>Message buffers must be pre-allocated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5B0F3B-17BB-BA4C-A08A-8846CA17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55569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09252A-7655-E746-86C5-D3006DA2F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Queue Pairs have different models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9DDA17-1771-504A-B9E2-AAAEDBE9D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Reliable connected  (RC)</a:t>
            </a:r>
          </a:p>
          <a:p>
            <a:pPr lvl="1"/>
            <a:r>
              <a:rPr kumimoji="1" lang="en-US" altLang="zh-CN" dirty="0"/>
              <a:t>Like TCP/IP socket, provides reliable communications, supports all RDMA requests </a:t>
            </a:r>
          </a:p>
          <a:p>
            <a:r>
              <a:rPr kumimoji="1" lang="en-US" altLang="zh-CN" dirty="0"/>
              <a:t>Unreliable datagram (UD)</a:t>
            </a:r>
          </a:p>
          <a:p>
            <a:pPr lvl="1"/>
            <a:r>
              <a:rPr kumimoji="1" lang="en-US" altLang="zh-CN" dirty="0"/>
              <a:t>Like UDP socket </a:t>
            </a:r>
          </a:p>
          <a:p>
            <a:pPr lvl="1"/>
            <a:r>
              <a:rPr kumimoji="1" lang="en-US" altLang="zh-CN" dirty="0"/>
              <a:t>No reliability guarantees, limited RDMA requests type supported </a:t>
            </a:r>
          </a:p>
          <a:p>
            <a:r>
              <a:rPr kumimoji="1" lang="en-US" altLang="zh-CN" dirty="0"/>
              <a:t>Others </a:t>
            </a:r>
          </a:p>
          <a:p>
            <a:pPr lvl="1"/>
            <a:r>
              <a:rPr kumimoji="1" lang="en-US" altLang="zh-CN" dirty="0"/>
              <a:t>Less commonly used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0B8108-A2F4-8449-9552-A87E41931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359CA52-88F5-1941-AD23-4D22D8074A6A}"/>
              </a:ext>
            </a:extLst>
          </p:cNvPr>
          <p:cNvGrpSpPr/>
          <p:nvPr/>
        </p:nvGrpSpPr>
        <p:grpSpPr>
          <a:xfrm>
            <a:off x="2355024" y="4585692"/>
            <a:ext cx="4576827" cy="531276"/>
            <a:chOff x="2355024" y="4653043"/>
            <a:chExt cx="4576827" cy="53127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040BD3C-E2C5-B14E-8213-4687CE856EE4}"/>
                </a:ext>
              </a:extLst>
            </p:cNvPr>
            <p:cNvSpPr/>
            <p:nvPr/>
          </p:nvSpPr>
          <p:spPr>
            <a:xfrm>
              <a:off x="2355024" y="4653043"/>
              <a:ext cx="4576827" cy="53127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82E2443-8817-1B46-B183-1D02F1C7951B}"/>
                </a:ext>
              </a:extLst>
            </p:cNvPr>
            <p:cNvSpPr/>
            <p:nvPr/>
          </p:nvSpPr>
          <p:spPr>
            <a:xfrm>
              <a:off x="2493777" y="4727140"/>
              <a:ext cx="44380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We focus on RC queue pair in this lecture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5748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67CE1B-9EF6-7348-981E-52AEE523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Reliable connection Queue Pairs (QP)s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373FDB-4DF8-C64D-87AE-EF8FA4D12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kumimoji="1" lang="en-US" altLang="zh-CN" dirty="0"/>
              <a:t>Two QP must first establish a connection via handshake so as to proceed</a:t>
            </a:r>
          </a:p>
          <a:p>
            <a:pPr lvl="1"/>
            <a:r>
              <a:rPr kumimoji="1" lang="en-US" altLang="zh-CN" dirty="0"/>
              <a:t>Similar to handshakes in TCP/IP </a:t>
            </a:r>
          </a:p>
          <a:p>
            <a:pPr lvl="1"/>
            <a:r>
              <a:rPr kumimoji="1" lang="en-US" altLang="zh-CN" dirty="0"/>
              <a:t>We will talk about the connection establishment later</a:t>
            </a:r>
          </a:p>
          <a:p>
            <a:r>
              <a:rPr kumimoji="1" lang="en-US" altLang="zh-CN" dirty="0"/>
              <a:t>An reliable connection QP must be only connected to one other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727A9B-A394-124C-8BA0-614D4B70F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E920D91-77AB-C544-A834-9176114A45DF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B32AD52-70E0-0349-AFF9-962355D180E4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8" name="直线连接符 17">
                <a:extLst>
                  <a:ext uri="{FF2B5EF4-FFF2-40B4-BE49-F238E27FC236}">
                    <a16:creationId xmlns:a16="http://schemas.microsoft.com/office/drawing/2014/main" id="{89A248A0-5B1C-7E43-A08E-6ECB44A7E5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39F00EAC-0F6C-7A49-AE7E-A8D829EF64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3F98AE60-3AE5-AA45-957F-6BA544689A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C3E5DA0-2443-3D42-B986-620EC057A7C6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5" name="直线连接符 14">
                <a:extLst>
                  <a:ext uri="{FF2B5EF4-FFF2-40B4-BE49-F238E27FC236}">
                    <a16:creationId xmlns:a16="http://schemas.microsoft.com/office/drawing/2014/main" id="{830E3A7B-7FA7-9040-A199-F95AE59E98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线连接符 15">
                <a:extLst>
                  <a:ext uri="{FF2B5EF4-FFF2-40B4-BE49-F238E27FC236}">
                    <a16:creationId xmlns:a16="http://schemas.microsoft.com/office/drawing/2014/main" id="{1B0308A0-8B80-9F43-BDCF-4B9C213EB5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线连接符 16">
                <a:extLst>
                  <a:ext uri="{FF2B5EF4-FFF2-40B4-BE49-F238E27FC236}">
                    <a16:creationId xmlns:a16="http://schemas.microsoft.com/office/drawing/2014/main" id="{A5E60CC0-CF42-F743-BD7E-8E28C5CA75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0B0FA51-EE80-5D43-AD44-A7133CC0EF0F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55EEB95A-5DF9-0545-AB89-355B9C78CD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线连接符 12">
                <a:extLst>
                  <a:ext uri="{FF2B5EF4-FFF2-40B4-BE49-F238E27FC236}">
                    <a16:creationId xmlns:a16="http://schemas.microsoft.com/office/drawing/2014/main" id="{22B460FD-7222-4E45-9546-6282751CA4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CDB94E30-892F-1E46-9B22-D01F709D45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6AC602A-3054-9749-9C03-BEE8A3B46A3A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39BA856-FBB1-094F-866A-6B170005C3D0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34C36C0-5A0D-C245-BAE3-9EA90F052285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604F466-4999-A449-B2D0-38EC640CCD4B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732646C-6DC3-094F-81BB-FC82E66B621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3852A9CF-4E32-E04B-84B1-D70D408E40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线连接符 34">
                <a:extLst>
                  <a:ext uri="{FF2B5EF4-FFF2-40B4-BE49-F238E27FC236}">
                    <a16:creationId xmlns:a16="http://schemas.microsoft.com/office/drawing/2014/main" id="{DF3C01F3-3A65-7745-BBFA-5B5F10855C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64A9E963-C579-CA4C-953B-0A7D257F49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C273C96-6ABA-7443-AD2D-EFEADECC2B3F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1" name="直线连接符 30">
                <a:extLst>
                  <a:ext uri="{FF2B5EF4-FFF2-40B4-BE49-F238E27FC236}">
                    <a16:creationId xmlns:a16="http://schemas.microsoft.com/office/drawing/2014/main" id="{86FFAADB-F8FE-1740-90E2-CA2C314ECD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5F7825AF-C2D4-D445-818B-6557368F20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762360F8-F219-AF4E-930C-D4F8BAB607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3AA4F00D-C71B-0549-9EA0-D3C10838DCDA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28" name="直线连接符 27">
                <a:extLst>
                  <a:ext uri="{FF2B5EF4-FFF2-40B4-BE49-F238E27FC236}">
                    <a16:creationId xmlns:a16="http://schemas.microsoft.com/office/drawing/2014/main" id="{B3164D87-659A-2C4C-B9B6-5E910CE55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949661A7-5456-3847-8893-70A8F7A589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线连接符 29">
                <a:extLst>
                  <a:ext uri="{FF2B5EF4-FFF2-40B4-BE49-F238E27FC236}">
                    <a16:creationId xmlns:a16="http://schemas.microsoft.com/office/drawing/2014/main" id="{E8292BAD-CE32-D649-821E-B7B19CCA7E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1B68A07-8998-5048-8BD3-A6EEA514FBF8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AA33E9D-D8E5-2142-825F-BEB4AE124768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24AB8C4-0087-A642-A8AC-90718A131884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D1A27C28-1515-A84D-9736-DF1B56EADC7B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09DE189-F60D-D043-A835-262C9D8C8F87}"/>
              </a:ext>
            </a:extLst>
          </p:cNvPr>
          <p:cNvSpPr txBox="1"/>
          <p:nvPr/>
        </p:nvSpPr>
        <p:spPr>
          <a:xfrm>
            <a:off x="5796109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F377F0D8-347D-9248-AE6D-744E2644D19D}"/>
              </a:ext>
            </a:extLst>
          </p:cNvPr>
          <p:cNvGrpSpPr/>
          <p:nvPr/>
        </p:nvGrpSpPr>
        <p:grpSpPr>
          <a:xfrm>
            <a:off x="3541990" y="4438992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40" name="云形 39">
              <a:extLst>
                <a:ext uri="{FF2B5EF4-FFF2-40B4-BE49-F238E27FC236}">
                  <a16:creationId xmlns:a16="http://schemas.microsoft.com/office/drawing/2014/main" id="{7C733D91-9763-F64A-A4F4-AD9DD900BEF6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345FDA9-DF8F-9E40-8AB4-88AB595BDB99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60CE6FF8-5026-FE45-B60A-2963C9D41889}"/>
              </a:ext>
            </a:extLst>
          </p:cNvPr>
          <p:cNvSpPr/>
          <p:nvPr/>
        </p:nvSpPr>
        <p:spPr>
          <a:xfrm>
            <a:off x="2350168" y="3503311"/>
            <a:ext cx="4443663" cy="867378"/>
          </a:xfrm>
          <a:custGeom>
            <a:avLst/>
            <a:gdLst>
              <a:gd name="connsiteX0" fmla="*/ 0 w 4443663"/>
              <a:gd name="connsiteY0" fmla="*/ 723000 h 867378"/>
              <a:gd name="connsiteX1" fmla="*/ 2149642 w 4443663"/>
              <a:gd name="connsiteY1" fmla="*/ 1105 h 867378"/>
              <a:gd name="connsiteX2" fmla="*/ 4443663 w 4443663"/>
              <a:gd name="connsiteY2" fmla="*/ 867378 h 86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3663" h="867378">
                <a:moveTo>
                  <a:pt x="0" y="723000"/>
                </a:moveTo>
                <a:cubicBezTo>
                  <a:pt x="704516" y="350021"/>
                  <a:pt x="1409032" y="-22958"/>
                  <a:pt x="2149642" y="1105"/>
                </a:cubicBezTo>
                <a:cubicBezTo>
                  <a:pt x="2890253" y="25168"/>
                  <a:pt x="3666958" y="446273"/>
                  <a:pt x="4443663" y="86737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EADDD9F-3E21-3E43-9C87-51B32BE40C09}"/>
              </a:ext>
            </a:extLst>
          </p:cNvPr>
          <p:cNvGrpSpPr/>
          <p:nvPr/>
        </p:nvGrpSpPr>
        <p:grpSpPr>
          <a:xfrm>
            <a:off x="4038514" y="3277487"/>
            <a:ext cx="711575" cy="531276"/>
            <a:chOff x="2355024" y="4653043"/>
            <a:chExt cx="711575" cy="531276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1E88224-1D1A-604B-8A46-4C3837CBBF86}"/>
                </a:ext>
              </a:extLst>
            </p:cNvPr>
            <p:cNvSpPr/>
            <p:nvPr/>
          </p:nvSpPr>
          <p:spPr>
            <a:xfrm>
              <a:off x="2355024" y="4653043"/>
              <a:ext cx="711575" cy="53127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3E96C100-4503-8C4D-AE70-390A488B6A35}"/>
                </a:ext>
              </a:extLst>
            </p:cNvPr>
            <p:cNvSpPr/>
            <p:nvPr/>
          </p:nvSpPr>
          <p:spPr>
            <a:xfrm>
              <a:off x="2392789" y="4727140"/>
              <a:ext cx="5950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cs typeface="Consolas" panose="020B0609020204030204" pitchFamily="49" charset="0"/>
                </a:rPr>
                <a:t>Pair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5111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A3031-3994-85D4-E437-D50F66F08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88FAC1-5B32-CBD5-98BD-E178D103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DD853-C117-2310-B8A7-61F84B5E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268259"/>
          </a:xfrm>
        </p:spPr>
        <p:txBody>
          <a:bodyPr/>
          <a:lstStyle/>
          <a:p>
            <a:r>
              <a:rPr kumimoji="1" lang="en-US" altLang="zh-CN" dirty="0"/>
              <a:t>(Reliable connected) Queue pairs (QP) are connected before can be used</a:t>
            </a:r>
          </a:p>
          <a:p>
            <a:pPr lvl="1"/>
            <a:r>
              <a:rPr kumimoji="1" lang="en-US" altLang="zh-CN" dirty="0"/>
              <a:t>Simplify  reliable guarantees, etc. </a:t>
            </a:r>
          </a:p>
          <a:p>
            <a:pPr lvl="1"/>
            <a:r>
              <a:rPr kumimoji="1" lang="en-US" altLang="zh-CN" dirty="0"/>
              <a:t>We call this bring up QP in this lecture</a:t>
            </a:r>
          </a:p>
          <a:p>
            <a:r>
              <a:rPr kumimoji="1" lang="en-US" altLang="zh-CN" dirty="0"/>
              <a:t>RDMA needs a handshake protocol to bring up two QPs </a:t>
            </a:r>
          </a:p>
          <a:p>
            <a:pPr lvl="1"/>
            <a:r>
              <a:rPr kumimoji="1" lang="en-US" altLang="zh-CN" dirty="0"/>
              <a:t> Similar to TCP/IP handshake, but is </a:t>
            </a:r>
            <a:r>
              <a:rPr kumimoji="1" lang="en-US" altLang="zh-CN" dirty="0">
                <a:highlight>
                  <a:srgbClr val="FFFF00"/>
                </a:highlight>
              </a:rPr>
              <a:t>not specified by the protocol </a:t>
            </a:r>
            <a:endParaRPr kumimoji="1" lang="zh-CN" altLang="en-US" dirty="0"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F137AF-C9D0-B532-1B5C-683E213C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FEA8FD3-2124-02B3-7320-F59F21CC75E5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71E7917-9A3F-5893-AB85-767B9C25B15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8" name="直线连接符 17">
                <a:extLst>
                  <a:ext uri="{FF2B5EF4-FFF2-40B4-BE49-F238E27FC236}">
                    <a16:creationId xmlns:a16="http://schemas.microsoft.com/office/drawing/2014/main" id="{629059EA-8687-9E7A-3DDF-B46B1C0257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51A57EA3-E125-7391-4C6C-B6E30312F0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C31CD243-9F5E-A5F0-568D-7F0038F812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A98387E7-30FE-0887-05F7-4E232133AA92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5" name="直线连接符 14">
                <a:extLst>
                  <a:ext uri="{FF2B5EF4-FFF2-40B4-BE49-F238E27FC236}">
                    <a16:creationId xmlns:a16="http://schemas.microsoft.com/office/drawing/2014/main" id="{8F800DCC-5EDA-E6D2-0A4B-A71A199BF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线连接符 15">
                <a:extLst>
                  <a:ext uri="{FF2B5EF4-FFF2-40B4-BE49-F238E27FC236}">
                    <a16:creationId xmlns:a16="http://schemas.microsoft.com/office/drawing/2014/main" id="{F010DA25-95C6-A0F3-FF1A-5D923E2B5F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线连接符 16">
                <a:extLst>
                  <a:ext uri="{FF2B5EF4-FFF2-40B4-BE49-F238E27FC236}">
                    <a16:creationId xmlns:a16="http://schemas.microsoft.com/office/drawing/2014/main" id="{078ED991-DDD3-3046-A401-134E14994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AF2AE75-54E6-B353-A13E-A7935F33A54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7EC05EBD-D61F-1DD4-1F7C-7819D54158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线连接符 12">
                <a:extLst>
                  <a:ext uri="{FF2B5EF4-FFF2-40B4-BE49-F238E27FC236}">
                    <a16:creationId xmlns:a16="http://schemas.microsoft.com/office/drawing/2014/main" id="{759487E3-9C7E-7EF8-00FA-54C6A62CB4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96BF1516-018E-67CE-F2ED-D54A5874BB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35547EF-1764-5B73-384D-925696668394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D4E516B-BE6E-C5B7-961F-0A34E3E3C0CA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FE20EBD-7CF1-D80E-926D-3B0C72459B64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E9B6896-4268-BC92-C6A1-207CD944BFA0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452886F-43CD-31D1-744F-669063F1F081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7BBD1E19-B6DE-7977-6830-B753FA8D53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线连接符 34">
                <a:extLst>
                  <a:ext uri="{FF2B5EF4-FFF2-40B4-BE49-F238E27FC236}">
                    <a16:creationId xmlns:a16="http://schemas.microsoft.com/office/drawing/2014/main" id="{939F13A0-D4FD-6C0C-FAF5-446195FE4A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9C29528B-1DAC-886C-D3F5-04A3CAF4D6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C9121ECE-8B5A-7FD0-DB3D-D114ADB7D912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1" name="直线连接符 30">
                <a:extLst>
                  <a:ext uri="{FF2B5EF4-FFF2-40B4-BE49-F238E27FC236}">
                    <a16:creationId xmlns:a16="http://schemas.microsoft.com/office/drawing/2014/main" id="{A89D7C01-EEF5-64C1-2804-40ED707BB1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5076E7AF-145C-EEC8-9B75-6F09148B10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8A75FE2A-948E-A034-9998-7287FC14AF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0C8167F4-794E-8FD3-1CA2-5680C10DA8B1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28" name="直线连接符 27">
                <a:extLst>
                  <a:ext uri="{FF2B5EF4-FFF2-40B4-BE49-F238E27FC236}">
                    <a16:creationId xmlns:a16="http://schemas.microsoft.com/office/drawing/2014/main" id="{303D7EC0-FBBD-F60F-129B-2A4A7A945C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E95BC7E0-6B7B-DAA4-F63E-2A3764B3E0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线连接符 29">
                <a:extLst>
                  <a:ext uri="{FF2B5EF4-FFF2-40B4-BE49-F238E27FC236}">
                    <a16:creationId xmlns:a16="http://schemas.microsoft.com/office/drawing/2014/main" id="{1BDE8E10-B8FA-AA71-E16C-8BC60E8567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C887899-0DAD-907F-3F81-8E2154F279F3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3CBC9DC-BB9C-EB5D-F6C7-0D7BA1FBA150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FEBD53D-8FA7-132B-CD01-28BB7AD14A27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AD2AD8E8-2250-DB15-E24F-D57DB9B81627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3F58EB9-9D7C-7BD9-1F7E-838E6B847254}"/>
              </a:ext>
            </a:extLst>
          </p:cNvPr>
          <p:cNvSpPr txBox="1"/>
          <p:nvPr/>
        </p:nvSpPr>
        <p:spPr>
          <a:xfrm>
            <a:off x="5796109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D186F1C-E6B2-3101-1ACC-03C74C96348E}"/>
              </a:ext>
            </a:extLst>
          </p:cNvPr>
          <p:cNvGrpSpPr/>
          <p:nvPr/>
        </p:nvGrpSpPr>
        <p:grpSpPr>
          <a:xfrm>
            <a:off x="3541990" y="4438992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40" name="云形 39">
              <a:extLst>
                <a:ext uri="{FF2B5EF4-FFF2-40B4-BE49-F238E27FC236}">
                  <a16:creationId xmlns:a16="http://schemas.microsoft.com/office/drawing/2014/main" id="{16090AC8-5241-BB66-0160-2D3E355D606F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5E1ACB3-2CC2-6B75-91A2-AE8699524A89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EDC1D124-0A81-7D6E-8E9B-01DE042EABA8}"/>
              </a:ext>
            </a:extLst>
          </p:cNvPr>
          <p:cNvSpPr/>
          <p:nvPr/>
        </p:nvSpPr>
        <p:spPr>
          <a:xfrm>
            <a:off x="2350168" y="3503311"/>
            <a:ext cx="4443663" cy="867378"/>
          </a:xfrm>
          <a:custGeom>
            <a:avLst/>
            <a:gdLst>
              <a:gd name="connsiteX0" fmla="*/ 0 w 4443663"/>
              <a:gd name="connsiteY0" fmla="*/ 723000 h 867378"/>
              <a:gd name="connsiteX1" fmla="*/ 2149642 w 4443663"/>
              <a:gd name="connsiteY1" fmla="*/ 1105 h 867378"/>
              <a:gd name="connsiteX2" fmla="*/ 4443663 w 4443663"/>
              <a:gd name="connsiteY2" fmla="*/ 867378 h 86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3663" h="867378">
                <a:moveTo>
                  <a:pt x="0" y="723000"/>
                </a:moveTo>
                <a:cubicBezTo>
                  <a:pt x="704516" y="350021"/>
                  <a:pt x="1409032" y="-22958"/>
                  <a:pt x="2149642" y="1105"/>
                </a:cubicBezTo>
                <a:cubicBezTo>
                  <a:pt x="2890253" y="25168"/>
                  <a:pt x="3666958" y="446273"/>
                  <a:pt x="4443663" y="86737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F5092D5-FDED-6A54-F0DA-ABAC0E3831EB}"/>
              </a:ext>
            </a:extLst>
          </p:cNvPr>
          <p:cNvGrpSpPr/>
          <p:nvPr/>
        </p:nvGrpSpPr>
        <p:grpSpPr>
          <a:xfrm>
            <a:off x="4038514" y="3277487"/>
            <a:ext cx="711575" cy="531276"/>
            <a:chOff x="2355024" y="4653043"/>
            <a:chExt cx="711575" cy="531276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7577A23-8CE5-4B55-D916-9BA01DE5B2F0}"/>
                </a:ext>
              </a:extLst>
            </p:cNvPr>
            <p:cNvSpPr/>
            <p:nvPr/>
          </p:nvSpPr>
          <p:spPr>
            <a:xfrm>
              <a:off x="2355024" y="4653043"/>
              <a:ext cx="711575" cy="53127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AC598F3A-BA8A-4F1C-9E1E-AC11D9B6525F}"/>
                </a:ext>
              </a:extLst>
            </p:cNvPr>
            <p:cNvSpPr/>
            <p:nvPr/>
          </p:nvSpPr>
          <p:spPr>
            <a:xfrm>
              <a:off x="2392789" y="4727140"/>
              <a:ext cx="5950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cs typeface="Consolas" panose="020B0609020204030204" pitchFamily="49" charset="0"/>
                </a:rPr>
                <a:t>Pair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25801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4DC26-CDB8-133F-5EE7-7950B2FAA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9AE1BC-19E8-26EA-E86C-315B69E9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step: 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B65849-B653-642B-C490-73DC1D222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Needs to exchange a piece of connection data by the applications </a:t>
            </a:r>
          </a:p>
          <a:p>
            <a:pPr lvl="1"/>
            <a:r>
              <a:rPr kumimoji="1" lang="en-US" altLang="zh-CN" dirty="0"/>
              <a:t>Not specified in the RDMA specification!!!</a:t>
            </a:r>
          </a:p>
          <a:p>
            <a:r>
              <a:rPr kumimoji="1" lang="en-US" altLang="zh-CN" dirty="0"/>
              <a:t>Users typically implements their own exchange method</a:t>
            </a:r>
          </a:p>
          <a:p>
            <a:pPr lvl="1"/>
            <a:r>
              <a:rPr kumimoji="1" lang="en-US" altLang="zh-CN" dirty="0"/>
              <a:t>Typically, through another network: TCP/UDP, etc.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D31007-AF2E-D260-F836-DEDD16FD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EE5FC7E-4940-14FF-CBEF-AE0F9A950E97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85E7851-85B5-D306-8A94-4ED8BE2692CF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40" name="云形 39">
              <a:extLst>
                <a:ext uri="{FF2B5EF4-FFF2-40B4-BE49-F238E27FC236}">
                  <a16:creationId xmlns:a16="http://schemas.microsoft.com/office/drawing/2014/main" id="{90BD985E-1F54-DEBD-B639-F26C0301EFA8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537B8C67-DDE5-1C27-B45C-126C5ECBB821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B7E41B5-0831-F3C0-E964-447517DCD12D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43" name="云形 42">
              <a:extLst>
                <a:ext uri="{FF2B5EF4-FFF2-40B4-BE49-F238E27FC236}">
                  <a16:creationId xmlns:a16="http://schemas.microsoft.com/office/drawing/2014/main" id="{3931E3B7-9A90-CBBD-F31E-060C440E7AD1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91FFB4DE-0FA0-307A-AADC-4123EC7CC49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634805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44034-B6F1-3947-1A9B-D310070F7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E5B84-2A58-BCBE-B384-3EC1F330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E2CADC-4E76-0DF0-E14C-5EBEB09BB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Requester creates its queue pairs 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23401D-625B-5C25-143A-2BF057A0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568296-1D6D-4046-D9DA-66DCD22FA3A3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3C1B37C-960F-B500-6ABD-6005E5DEAE12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7" name="云形 6">
              <a:extLst>
                <a:ext uri="{FF2B5EF4-FFF2-40B4-BE49-F238E27FC236}">
                  <a16:creationId xmlns:a16="http://schemas.microsoft.com/office/drawing/2014/main" id="{408F2A19-2855-87B9-6CF0-610DBD07FD1D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B06C422-E68A-6DE2-2940-AC8DB5524375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F57BA10-D416-D2E4-8BA5-38E9BFBD8435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221FDD2C-CEEC-57BC-3B67-B366609F760F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467FAEF-1EF5-68D8-CD6B-3A401510FC94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2210AD5-4BFA-6227-29FE-AACA05E486FB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E817724-1B6A-944F-BBCF-30E23731E7AE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F35B29BD-20E5-DE75-FCEF-F4C9E7479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E928DA51-3167-B540-61F0-F64AB4302B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80773462-6887-6696-CC1A-20B165D0D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7D7195BF-CC5E-E6B2-8725-B1374C89FB62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F9EF9CD0-5116-D52C-5EA2-6C2875C88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39EE1B94-4C43-FAAD-988B-91258AD7EA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D9F4A99A-7C6A-E6F8-1A44-583BEC8615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D76315A-ADCC-A5D8-F0FE-ECBD33291C12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D5299D60-BF3D-802C-BDFB-B1E1872367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F6E4BA27-389D-EC90-6B4C-A9A396C4B2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6B76691C-72CB-F388-CD8E-F2D7979FCB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2A2D651-B22A-E742-11EA-740373AFAFE3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DBC39FE-D76F-4765-C143-AFBE5EC0060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726096D-41FB-EF86-93F1-AFE0DC01F043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465201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2E269-B0CC-A4DB-AC13-CCB8B022F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E8862-5DF1-0A45-614C-BDDAA8551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7AD689-8DFF-337A-2271-3C3826B84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Requester creates its queue pairs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Extract the queue pair information (via </a:t>
            </a:r>
            <a:r>
              <a:rPr kumimoji="1" lang="en-US" altLang="zh-CN" dirty="0" err="1"/>
              <a:t>query_qp</a:t>
            </a:r>
            <a:r>
              <a:rPr kumimoji="1" lang="en-US" altLang="zh-CN" dirty="0"/>
              <a:t>), send to the responder  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80626C-89F9-E2FB-426F-CC87EF3F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1571A59-2CA7-2099-278F-DC15F368D992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E1F8E07-C02B-82C4-5E17-5C7333A2047F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04F5D33A-BA19-0F19-4EB1-415CF072F10E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E2F0845-BDFC-3F78-A7DE-985910C79CFE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884756E-89FE-0507-2A0F-C2CD1A299EC6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27F35488-86E7-E1A3-8782-DB99970F9A63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AE9D0839-0BA6-C973-2613-814561B723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A8AEDF76-33C9-C615-5059-15D9AE1D6E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737E6DD4-CC8F-0252-A915-08AE57CEA8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43560D6-7A59-1AE0-F319-08BE3647DA8C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1BE9A3C3-099D-CCF4-D928-FAC92FDB82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107C895D-8849-A90E-945F-36A6FBEBF2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D17D7475-89B8-86F8-F52B-9D6C8BFBB2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14372D98-62E3-0D82-212C-0F3603430F79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9288F451-D738-0432-EEAF-5309CE9EB6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9571354B-4E40-1E63-98F7-737A424558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25208964-C937-876F-9F55-0691BBE38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E95EA37-67FC-06FD-9846-BAE88C51969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F5EA3E6-5E06-BAA5-D420-DF830D196692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DB3BB01-D608-E8C4-4039-2FDF2E0E31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8E418505-73EB-60CB-58F1-3EF9B74D5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833" y="3116529"/>
            <a:ext cx="674958" cy="546716"/>
          </a:xfrm>
          <a:prstGeom prst="rect">
            <a:avLst/>
          </a:prstGeom>
        </p:spPr>
      </p:pic>
      <p:sp>
        <p:nvSpPr>
          <p:cNvPr id="29" name="任意形状 28">
            <a:extLst>
              <a:ext uri="{FF2B5EF4-FFF2-40B4-BE49-F238E27FC236}">
                <a16:creationId xmlns:a16="http://schemas.microsoft.com/office/drawing/2014/main" id="{4BA1FF77-6739-05B2-C915-939E992F22F1}"/>
              </a:ext>
            </a:extLst>
          </p:cNvPr>
          <p:cNvSpPr/>
          <p:nvPr/>
        </p:nvSpPr>
        <p:spPr>
          <a:xfrm>
            <a:off x="1326102" y="3640975"/>
            <a:ext cx="619076" cy="714894"/>
          </a:xfrm>
          <a:custGeom>
            <a:avLst/>
            <a:gdLst>
              <a:gd name="connsiteX0" fmla="*/ 619076 w 619076"/>
              <a:gd name="connsiteY0" fmla="*/ 714894 h 714894"/>
              <a:gd name="connsiteX1" fmla="*/ 3934 w 619076"/>
              <a:gd name="connsiteY1" fmla="*/ 315883 h 714894"/>
              <a:gd name="connsiteX2" fmla="*/ 402945 w 619076"/>
              <a:gd name="connsiteY2" fmla="*/ 0 h 71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076" h="714894">
                <a:moveTo>
                  <a:pt x="619076" y="714894"/>
                </a:moveTo>
                <a:cubicBezTo>
                  <a:pt x="329516" y="574963"/>
                  <a:pt x="39956" y="435032"/>
                  <a:pt x="3934" y="315883"/>
                </a:cubicBezTo>
                <a:cubicBezTo>
                  <a:pt x="-32088" y="196734"/>
                  <a:pt x="185428" y="98367"/>
                  <a:pt x="402945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27C8D72-144C-698C-0ADE-148603F571CC}"/>
              </a:ext>
            </a:extLst>
          </p:cNvPr>
          <p:cNvSpPr txBox="1"/>
          <p:nvPr/>
        </p:nvSpPr>
        <p:spPr>
          <a:xfrm>
            <a:off x="750586" y="3840646"/>
            <a:ext cx="145113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query_qp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C35F1EB7-480C-AD31-6A08-F9FB4D730DD2}"/>
              </a:ext>
            </a:extLst>
          </p:cNvPr>
          <p:cNvSpPr/>
          <p:nvPr/>
        </p:nvSpPr>
        <p:spPr>
          <a:xfrm>
            <a:off x="2427316" y="3272418"/>
            <a:ext cx="4206240" cy="1149534"/>
          </a:xfrm>
          <a:custGeom>
            <a:avLst/>
            <a:gdLst>
              <a:gd name="connsiteX0" fmla="*/ 0 w 4206240"/>
              <a:gd name="connsiteY0" fmla="*/ 102549 h 1149534"/>
              <a:gd name="connsiteX1" fmla="*/ 1213659 w 4206240"/>
              <a:gd name="connsiteY1" fmla="*/ 85924 h 1149534"/>
              <a:gd name="connsiteX2" fmla="*/ 2926080 w 4206240"/>
              <a:gd name="connsiteY2" fmla="*/ 1033575 h 1149534"/>
              <a:gd name="connsiteX3" fmla="*/ 4206240 w 4206240"/>
              <a:gd name="connsiteY3" fmla="*/ 1100077 h 114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6240" h="1149534">
                <a:moveTo>
                  <a:pt x="0" y="102549"/>
                </a:moveTo>
                <a:cubicBezTo>
                  <a:pt x="362989" y="16651"/>
                  <a:pt x="725979" y="-69247"/>
                  <a:pt x="1213659" y="85924"/>
                </a:cubicBezTo>
                <a:cubicBezTo>
                  <a:pt x="1701339" y="241095"/>
                  <a:pt x="2427316" y="864549"/>
                  <a:pt x="2926080" y="1033575"/>
                </a:cubicBezTo>
                <a:cubicBezTo>
                  <a:pt x="3424844" y="1202601"/>
                  <a:pt x="3815542" y="1151339"/>
                  <a:pt x="4206240" y="110007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B259004-0166-14A8-972D-6EF612050ECF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7" name="云形 6">
              <a:extLst>
                <a:ext uri="{FF2B5EF4-FFF2-40B4-BE49-F238E27FC236}">
                  <a16:creationId xmlns:a16="http://schemas.microsoft.com/office/drawing/2014/main" id="{1441FEC1-19DA-777F-33BC-2EAAF96B4259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F44EC9B-99EA-E827-C602-65955F685A11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40715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9525-B1E5-ABAF-FCEE-1BADB39A8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2DF174-3D7A-2725-BEAF-AEB37445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96383E-B5FE-0E71-494C-2393C6568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733656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Requester creates its queue pairs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Extract the queue pair information (via </a:t>
            </a:r>
            <a:r>
              <a:rPr kumimoji="1" lang="en-US" altLang="zh-CN" dirty="0" err="1"/>
              <a:t>query_qp</a:t>
            </a:r>
            <a:r>
              <a:rPr kumimoji="1" lang="en-US" altLang="zh-CN" dirty="0"/>
              <a:t>), send to the responder 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(Optional) Responder creates its queue pairs </a:t>
            </a:r>
          </a:p>
          <a:p>
            <a:pPr lvl="1" indent="0">
              <a:buNone/>
            </a:pPr>
            <a:r>
              <a:rPr kumimoji="1" lang="en-US" altLang="zh-CN" dirty="0"/>
              <a:t>If it already has a created queue pair, can be ignored 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F09D2D-CE40-9B5B-2F5D-C82B5F3F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6EEF12-5003-6AFA-0417-F56D1B570FA3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256590D-D96B-34F4-7F47-19EADFB6563F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0E1D581B-1EDC-0106-7AEA-FB31C280B1D7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E5203B9-2AF7-0B4B-9394-0AEA2F9E8E37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860E909-0CF1-3D39-A4D4-EB0E8D6A4453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4C1A19AA-195F-2853-FCC3-9D83AE3A37AD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DE61EE6D-F628-B090-8E91-1A98EB4FED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CC8BCD74-6210-39F6-E0E7-7DCA20D92B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7B18E824-286A-2B8C-0D13-3755C30AFB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42B9794-7104-4734-A375-41AB75263B36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BC043394-EAA4-0A7E-3165-95987C8BBE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E7370580-9F6E-C321-4C7E-B2CF1F5C01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AF5BCE57-7D59-1601-82D1-8FB262FDFC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EEDE4F0D-F935-0524-20AF-9A403CD6678D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ABFCDBAF-887E-BCD2-8919-808957A7FE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7F4862BE-73AB-1BC7-5547-D98A8D1320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54213D31-DA51-C702-9FCF-11CF4381E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15172BB-1DEF-504C-427A-77BEE6BBC1AA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C38E2B1-E382-1BB0-F6B9-9628CBAE671D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5DDFCBE-7C3F-A59A-C8D7-467880DF84A1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045E776E-57E3-6B32-B376-9E4BD12A8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833" y="3116529"/>
            <a:ext cx="674958" cy="546716"/>
          </a:xfrm>
          <a:prstGeom prst="rect">
            <a:avLst/>
          </a:prstGeom>
        </p:spPr>
      </p:pic>
      <p:sp>
        <p:nvSpPr>
          <p:cNvPr id="29" name="任意形状 28">
            <a:extLst>
              <a:ext uri="{FF2B5EF4-FFF2-40B4-BE49-F238E27FC236}">
                <a16:creationId xmlns:a16="http://schemas.microsoft.com/office/drawing/2014/main" id="{6BC7FD71-55EF-6AEC-8CF8-90E5004596E2}"/>
              </a:ext>
            </a:extLst>
          </p:cNvPr>
          <p:cNvSpPr/>
          <p:nvPr/>
        </p:nvSpPr>
        <p:spPr>
          <a:xfrm>
            <a:off x="1326102" y="3640975"/>
            <a:ext cx="619076" cy="714894"/>
          </a:xfrm>
          <a:custGeom>
            <a:avLst/>
            <a:gdLst>
              <a:gd name="connsiteX0" fmla="*/ 619076 w 619076"/>
              <a:gd name="connsiteY0" fmla="*/ 714894 h 714894"/>
              <a:gd name="connsiteX1" fmla="*/ 3934 w 619076"/>
              <a:gd name="connsiteY1" fmla="*/ 315883 h 714894"/>
              <a:gd name="connsiteX2" fmla="*/ 402945 w 619076"/>
              <a:gd name="connsiteY2" fmla="*/ 0 h 71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076" h="714894">
                <a:moveTo>
                  <a:pt x="619076" y="714894"/>
                </a:moveTo>
                <a:cubicBezTo>
                  <a:pt x="329516" y="574963"/>
                  <a:pt x="39956" y="435032"/>
                  <a:pt x="3934" y="315883"/>
                </a:cubicBezTo>
                <a:cubicBezTo>
                  <a:pt x="-32088" y="196734"/>
                  <a:pt x="185428" y="98367"/>
                  <a:pt x="402945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8B15088-446A-BA01-A7AA-48DBF4965D02}"/>
              </a:ext>
            </a:extLst>
          </p:cNvPr>
          <p:cNvSpPr txBox="1"/>
          <p:nvPr/>
        </p:nvSpPr>
        <p:spPr>
          <a:xfrm>
            <a:off x="750586" y="3840646"/>
            <a:ext cx="153060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query_qp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0BB1B47A-FA9F-DE04-A209-AE0D7CC6E915}"/>
              </a:ext>
            </a:extLst>
          </p:cNvPr>
          <p:cNvSpPr/>
          <p:nvPr/>
        </p:nvSpPr>
        <p:spPr>
          <a:xfrm>
            <a:off x="2427316" y="3272418"/>
            <a:ext cx="4206240" cy="1149534"/>
          </a:xfrm>
          <a:custGeom>
            <a:avLst/>
            <a:gdLst>
              <a:gd name="connsiteX0" fmla="*/ 0 w 4206240"/>
              <a:gd name="connsiteY0" fmla="*/ 102549 h 1149534"/>
              <a:gd name="connsiteX1" fmla="*/ 1213659 w 4206240"/>
              <a:gd name="connsiteY1" fmla="*/ 85924 h 1149534"/>
              <a:gd name="connsiteX2" fmla="*/ 2926080 w 4206240"/>
              <a:gd name="connsiteY2" fmla="*/ 1033575 h 1149534"/>
              <a:gd name="connsiteX3" fmla="*/ 4206240 w 4206240"/>
              <a:gd name="connsiteY3" fmla="*/ 1100077 h 114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6240" h="1149534">
                <a:moveTo>
                  <a:pt x="0" y="102549"/>
                </a:moveTo>
                <a:cubicBezTo>
                  <a:pt x="362989" y="16651"/>
                  <a:pt x="725979" y="-69247"/>
                  <a:pt x="1213659" y="85924"/>
                </a:cubicBezTo>
                <a:cubicBezTo>
                  <a:pt x="1701339" y="241095"/>
                  <a:pt x="2427316" y="864549"/>
                  <a:pt x="2926080" y="1033575"/>
                </a:cubicBezTo>
                <a:cubicBezTo>
                  <a:pt x="3424844" y="1202601"/>
                  <a:pt x="3815542" y="1151339"/>
                  <a:pt x="4206240" y="110007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D2C7CD-A47C-0625-BE4B-415D54CCEA31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7" name="云形 6">
              <a:extLst>
                <a:ext uri="{FF2B5EF4-FFF2-40B4-BE49-F238E27FC236}">
                  <a16:creationId xmlns:a16="http://schemas.microsoft.com/office/drawing/2014/main" id="{290B0EFB-031A-262B-BEA1-24D69F84E9A4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4D57175-020A-BCEE-A3E2-2FC0344A3FC2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3DEEDDE-9DAF-BF31-2B5F-AA95759307F4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B815F044-4287-4366-A41F-C54C1C77C6B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6" name="直线连接符 45">
                <a:extLst>
                  <a:ext uri="{FF2B5EF4-FFF2-40B4-BE49-F238E27FC236}">
                    <a16:creationId xmlns:a16="http://schemas.microsoft.com/office/drawing/2014/main" id="{B71E12ED-4052-916D-2B95-C03596E1E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线连接符 46">
                <a:extLst>
                  <a:ext uri="{FF2B5EF4-FFF2-40B4-BE49-F238E27FC236}">
                    <a16:creationId xmlns:a16="http://schemas.microsoft.com/office/drawing/2014/main" id="{A545EDE4-F8C7-E2FE-D2BC-F22A2C0612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线连接符 47">
                <a:extLst>
                  <a:ext uri="{FF2B5EF4-FFF2-40B4-BE49-F238E27FC236}">
                    <a16:creationId xmlns:a16="http://schemas.microsoft.com/office/drawing/2014/main" id="{933E8928-3961-6064-AFC2-D017F448A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7FED0342-DCE2-18FB-3D20-78187CF15F68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3" name="直线连接符 42">
                <a:extLst>
                  <a:ext uri="{FF2B5EF4-FFF2-40B4-BE49-F238E27FC236}">
                    <a16:creationId xmlns:a16="http://schemas.microsoft.com/office/drawing/2014/main" id="{87E7C51D-7D4E-8F31-B8C8-A1AA95D46C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线连接符 43">
                <a:extLst>
                  <a:ext uri="{FF2B5EF4-FFF2-40B4-BE49-F238E27FC236}">
                    <a16:creationId xmlns:a16="http://schemas.microsoft.com/office/drawing/2014/main" id="{3AB3E23B-DB61-4CA6-1C86-D0F4035D3B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44">
                <a:extLst>
                  <a:ext uri="{FF2B5EF4-FFF2-40B4-BE49-F238E27FC236}">
                    <a16:creationId xmlns:a16="http://schemas.microsoft.com/office/drawing/2014/main" id="{D10BDF3C-F32D-1C4B-EB54-CEC55E9A4B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2282B10-BAFC-9573-3ADF-7B0FBBDB9F7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40" name="直线连接符 39">
                <a:extLst>
                  <a:ext uri="{FF2B5EF4-FFF2-40B4-BE49-F238E27FC236}">
                    <a16:creationId xmlns:a16="http://schemas.microsoft.com/office/drawing/2014/main" id="{D8CE3465-1D6A-21D6-F29E-E9404F62C2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40">
                <a:extLst>
                  <a:ext uri="{FF2B5EF4-FFF2-40B4-BE49-F238E27FC236}">
                    <a16:creationId xmlns:a16="http://schemas.microsoft.com/office/drawing/2014/main" id="{679B622B-14E8-57EB-8D31-E57771F1D9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线连接符 41">
                <a:extLst>
                  <a:ext uri="{FF2B5EF4-FFF2-40B4-BE49-F238E27FC236}">
                    <a16:creationId xmlns:a16="http://schemas.microsoft.com/office/drawing/2014/main" id="{91C84D7D-9447-5E83-4D63-3BCE85DA9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7B7099F-F473-3606-F482-877E6965F5AB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E01A074-4D10-0E64-9B73-904DFC52CF57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C9B30F9-0772-95AB-A0DC-BBEEFEA27DF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25611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020A4-A2ED-61C6-8ECC-4AECCA34D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沙漏动画 【未小林】插画">
            <a:extLst>
              <a:ext uri="{FF2B5EF4-FFF2-40B4-BE49-F238E27FC236}">
                <a16:creationId xmlns:a16="http://schemas.microsoft.com/office/drawing/2014/main" id="{92D6ECF5-B037-2010-32C6-CF3C8651B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99" y="3037180"/>
            <a:ext cx="1104960" cy="196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7CAC1E1-EACB-2EBC-0394-3C64A2B3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A87CDB-0101-1F30-B80C-39F444537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Requester creates its queue pairs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Extract the queue pair information, send to the responder 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(Optional) Responder creates its queue pairs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Responder modify its queue pair to a connected state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FE0E3D-1098-4EB6-1423-8F5C2DB86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4287AB-4B0C-E5E4-802E-2820A6963C2D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6DBA4B0-3CF4-E2C3-F4BF-9CF1CD0C9E75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28B72E9A-602C-9CD6-7EF8-EA60924037B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B47799F1-916C-375B-D005-C30316ADB5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742B8402-FD4F-9D07-88AD-7A43F4E220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55E777CB-3A55-DBB0-6004-3F8BA8B96D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A77ABA8-5C05-D85F-F887-A54B159696D9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B6A3BC5B-B516-669E-F86E-A7BF178E32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47653DCD-80C9-90DA-8224-8997402424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CA97FCC0-E389-7B09-4802-ED66E7A090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C02F0381-D45E-0F61-6767-2A229B6D75E8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99AF310F-C4F7-9C2A-096E-21D1C2D1D5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7CE89706-C485-77D5-3F33-89A7320076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E798DE4B-6E16-B8EF-2187-8C09C5397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658D0D6-0617-B90D-761D-CCE7659BE8CC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41C1C81-1C6D-8B79-06BB-9519D0E02AA8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205C671-4A1B-1605-5949-1FE93165604A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B3446C2-4EEC-58ED-6531-057840ADF746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7" name="云形 6">
              <a:extLst>
                <a:ext uri="{FF2B5EF4-FFF2-40B4-BE49-F238E27FC236}">
                  <a16:creationId xmlns:a16="http://schemas.microsoft.com/office/drawing/2014/main" id="{8D150C8B-A538-53EC-F7E2-92AA207BA0C2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87672EF-6EBC-10B2-685B-96EE1EFF336D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599AF82-7114-7AE9-3FE0-0BC349BD2996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BE213EED-1DC7-C47B-4CC8-DC33D13C1496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6" name="直线连接符 45">
                <a:extLst>
                  <a:ext uri="{FF2B5EF4-FFF2-40B4-BE49-F238E27FC236}">
                    <a16:creationId xmlns:a16="http://schemas.microsoft.com/office/drawing/2014/main" id="{898842D5-4BFF-C554-21D8-37F3D5AA9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线连接符 46">
                <a:extLst>
                  <a:ext uri="{FF2B5EF4-FFF2-40B4-BE49-F238E27FC236}">
                    <a16:creationId xmlns:a16="http://schemas.microsoft.com/office/drawing/2014/main" id="{34344022-D38A-C026-7003-A05949665D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线连接符 47">
                <a:extLst>
                  <a:ext uri="{FF2B5EF4-FFF2-40B4-BE49-F238E27FC236}">
                    <a16:creationId xmlns:a16="http://schemas.microsoft.com/office/drawing/2014/main" id="{2C050EE4-B6CF-8879-E297-AD0DAD887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68BE665D-41F3-8C6E-F185-B5D679E0BD61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3" name="直线连接符 42">
                <a:extLst>
                  <a:ext uri="{FF2B5EF4-FFF2-40B4-BE49-F238E27FC236}">
                    <a16:creationId xmlns:a16="http://schemas.microsoft.com/office/drawing/2014/main" id="{9AB15DD3-18FB-EE0B-E63A-648DC614F8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线连接符 43">
                <a:extLst>
                  <a:ext uri="{FF2B5EF4-FFF2-40B4-BE49-F238E27FC236}">
                    <a16:creationId xmlns:a16="http://schemas.microsoft.com/office/drawing/2014/main" id="{2EC60606-4CC5-B819-6FAB-888BD82467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44">
                <a:extLst>
                  <a:ext uri="{FF2B5EF4-FFF2-40B4-BE49-F238E27FC236}">
                    <a16:creationId xmlns:a16="http://schemas.microsoft.com/office/drawing/2014/main" id="{24547A7E-7548-4793-E7F0-20A651875D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31151C2F-4BBD-65C7-E9BA-A8143A981FAB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40" name="直线连接符 39">
                <a:extLst>
                  <a:ext uri="{FF2B5EF4-FFF2-40B4-BE49-F238E27FC236}">
                    <a16:creationId xmlns:a16="http://schemas.microsoft.com/office/drawing/2014/main" id="{5A75037A-2382-C75A-ECF3-E87CFBC0B1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40">
                <a:extLst>
                  <a:ext uri="{FF2B5EF4-FFF2-40B4-BE49-F238E27FC236}">
                    <a16:creationId xmlns:a16="http://schemas.microsoft.com/office/drawing/2014/main" id="{81149839-A9E2-6F41-8072-CE1329B426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线连接符 41">
                <a:extLst>
                  <a:ext uri="{FF2B5EF4-FFF2-40B4-BE49-F238E27FC236}">
                    <a16:creationId xmlns:a16="http://schemas.microsoft.com/office/drawing/2014/main" id="{E6A0FA4A-09D7-81FE-262E-BB193DF2EC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A85B166-A117-D9BA-FA54-DD46B9BE32FA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36394AE-4235-97DE-36D8-1A99DF20F8D4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E10C079-6901-EAED-E95E-C970DE0D1B76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327FCC5F-9A06-7951-6DE3-E5157F8FCB4D}"/>
              </a:ext>
            </a:extLst>
          </p:cNvPr>
          <p:cNvSpPr txBox="1"/>
          <p:nvPr/>
        </p:nvSpPr>
        <p:spPr>
          <a:xfrm>
            <a:off x="6335914" y="3248777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ibv_modify_qp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()...</a:t>
            </a: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3574027E-5C82-6BDD-26C2-E70B31902849}"/>
              </a:ext>
            </a:extLst>
          </p:cNvPr>
          <p:cNvSpPr/>
          <p:nvPr/>
        </p:nvSpPr>
        <p:spPr>
          <a:xfrm>
            <a:off x="2290285" y="4016277"/>
            <a:ext cx="4840845" cy="788536"/>
          </a:xfrm>
          <a:custGeom>
            <a:avLst/>
            <a:gdLst>
              <a:gd name="connsiteX0" fmla="*/ 4825410 w 4840845"/>
              <a:gd name="connsiteY0" fmla="*/ 322967 h 788536"/>
              <a:gd name="connsiteX1" fmla="*/ 4709031 w 4840845"/>
              <a:gd name="connsiteY1" fmla="*/ 40334 h 788536"/>
              <a:gd name="connsiteX2" fmla="*/ 3861133 w 4840845"/>
              <a:gd name="connsiteY2" fmla="*/ 140087 h 788536"/>
              <a:gd name="connsiteX3" fmla="*/ 3329119 w 4840845"/>
              <a:gd name="connsiteY3" fmla="*/ 672101 h 788536"/>
              <a:gd name="connsiteX4" fmla="*/ 1101308 w 4840845"/>
              <a:gd name="connsiteY4" fmla="*/ 755228 h 788536"/>
              <a:gd name="connsiteX5" fmla="*/ 1051431 w 4840845"/>
              <a:gd name="connsiteY5" fmla="*/ 239839 h 788536"/>
              <a:gd name="connsiteX6" fmla="*/ 137031 w 4840845"/>
              <a:gd name="connsiteY6" fmla="*/ 7083 h 788536"/>
              <a:gd name="connsiteX7" fmla="*/ 20653 w 4840845"/>
              <a:gd name="connsiteY7" fmla="*/ 489221 h 78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40845" h="788536">
                <a:moveTo>
                  <a:pt x="4825410" y="322967"/>
                </a:moveTo>
                <a:cubicBezTo>
                  <a:pt x="4847577" y="196890"/>
                  <a:pt x="4869744" y="70814"/>
                  <a:pt x="4709031" y="40334"/>
                </a:cubicBezTo>
                <a:cubicBezTo>
                  <a:pt x="4548318" y="9854"/>
                  <a:pt x="4091118" y="34792"/>
                  <a:pt x="3861133" y="140087"/>
                </a:cubicBezTo>
                <a:cubicBezTo>
                  <a:pt x="3631148" y="245381"/>
                  <a:pt x="3789090" y="569578"/>
                  <a:pt x="3329119" y="672101"/>
                </a:cubicBezTo>
                <a:cubicBezTo>
                  <a:pt x="2869148" y="774624"/>
                  <a:pt x="1480923" y="827272"/>
                  <a:pt x="1101308" y="755228"/>
                </a:cubicBezTo>
                <a:cubicBezTo>
                  <a:pt x="721693" y="683184"/>
                  <a:pt x="1212144" y="364530"/>
                  <a:pt x="1051431" y="239839"/>
                </a:cubicBezTo>
                <a:cubicBezTo>
                  <a:pt x="890718" y="115148"/>
                  <a:pt x="308827" y="-34481"/>
                  <a:pt x="137031" y="7083"/>
                </a:cubicBezTo>
                <a:cubicBezTo>
                  <a:pt x="-34765" y="48647"/>
                  <a:pt x="-7056" y="268934"/>
                  <a:pt x="20653" y="48922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C90EF38-0536-C744-2729-5684238FB804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8D4E8FFE-34B3-9ECF-F66B-78C2E8F2BF7E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93CF528-3D71-FFD8-3FAB-4DC5D1A941A7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DCB9702-BBC1-2187-0596-0B050BC739A9}"/>
              </a:ext>
            </a:extLst>
          </p:cNvPr>
          <p:cNvGrpSpPr/>
          <p:nvPr/>
        </p:nvGrpSpPr>
        <p:grpSpPr>
          <a:xfrm>
            <a:off x="5068636" y="291307"/>
            <a:ext cx="3902926" cy="831884"/>
            <a:chOff x="2355024" y="4653043"/>
            <a:chExt cx="3902926" cy="831884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B617C248-AC63-DF03-5A5E-0F587C12F17A}"/>
                </a:ext>
              </a:extLst>
            </p:cNvPr>
            <p:cNvSpPr/>
            <p:nvPr/>
          </p:nvSpPr>
          <p:spPr>
            <a:xfrm>
              <a:off x="2355024" y="4653043"/>
              <a:ext cx="3865161" cy="83188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B169CABD-9133-E82E-0F40-179E64997C69}"/>
                </a:ext>
              </a:extLst>
            </p:cNvPr>
            <p:cNvSpPr/>
            <p:nvPr/>
          </p:nvSpPr>
          <p:spPr>
            <a:xfrm>
              <a:off x="2392789" y="4727140"/>
              <a:ext cx="386516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cs typeface="Consolas" panose="020B0609020204030204" pitchFamily="49" charset="0"/>
                </a:rPr>
                <a:t>Note that the hardware will do </a:t>
              </a:r>
            </a:p>
            <a:p>
              <a:r>
                <a:rPr lang="en-US" altLang="zh-CN" dirty="0">
                  <a:cs typeface="Consolas" panose="020B0609020204030204" pitchFamily="49" charset="0"/>
                </a:rPr>
                <a:t>all the connections in the modify QP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42036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D59F2-BD1B-907D-3F07-EF006F469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C4098E-4FDD-F28F-4650-7A9015BA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07CEB8-5C51-80C6-2A7B-148C5D310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 startAt="5"/>
            </a:pPr>
            <a:r>
              <a:rPr kumimoji="1" lang="en-US" altLang="zh-CN" dirty="0"/>
              <a:t>Extract the queue pair information, send to the requester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141F0-EE68-7BE3-8A03-C2247BB5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A5AFD3-4C0C-256D-5A32-38D0245BC731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2C533F9-B945-D3AC-F380-4A02A475BA0B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AD5F8357-7EB8-529E-F347-258B21639D99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E421B71A-F0E1-19D9-F2C7-EF756F5BFE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C2ED094B-B823-54C9-C620-AA30F2B476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18586B5B-88FF-51C2-9C17-66EE5D6EB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8713D07-8DCD-E333-6547-7665F1DD4AAC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555863C-DC4C-AE7F-03EA-E71727527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20FAFE7E-13AD-A28F-13D6-BB9A56468E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0D1A8B35-C3B2-14C9-09C7-8115E6C11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77F8C9D-5EBA-D379-24D2-E31B798BD449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1C9B8B4A-FE95-82CD-70FC-E4A6BBE24D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CEF97A2A-9CEC-B954-090F-0C9BC9633F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19D984AC-B1B5-C3F5-DD9B-67365776D0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18F95DA-5F17-2646-BD4B-B465879B2150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65E97E3-E53B-3E3A-AF44-66631CE6B7EE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FA9F187-5662-6F73-C0AC-A62BF05105A3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FFD576F-9086-AC54-3764-2238D17F2012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A683684E-4C93-F22E-45A0-69EF8637A26D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6" name="直线连接符 45">
                <a:extLst>
                  <a:ext uri="{FF2B5EF4-FFF2-40B4-BE49-F238E27FC236}">
                    <a16:creationId xmlns:a16="http://schemas.microsoft.com/office/drawing/2014/main" id="{D46F2174-E2CC-4509-26A0-561810A3FC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线连接符 46">
                <a:extLst>
                  <a:ext uri="{FF2B5EF4-FFF2-40B4-BE49-F238E27FC236}">
                    <a16:creationId xmlns:a16="http://schemas.microsoft.com/office/drawing/2014/main" id="{FEDE6B9A-20B3-7987-36CE-C7E3E5B413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线连接符 47">
                <a:extLst>
                  <a:ext uri="{FF2B5EF4-FFF2-40B4-BE49-F238E27FC236}">
                    <a16:creationId xmlns:a16="http://schemas.microsoft.com/office/drawing/2014/main" id="{93841E13-2866-8706-B725-E1FD7BF0FB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D4143A85-D1AA-768C-6ACB-6268A68878ED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3" name="直线连接符 42">
                <a:extLst>
                  <a:ext uri="{FF2B5EF4-FFF2-40B4-BE49-F238E27FC236}">
                    <a16:creationId xmlns:a16="http://schemas.microsoft.com/office/drawing/2014/main" id="{FEBAE87A-5E42-2C38-B0B5-A1E174E5ED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线连接符 43">
                <a:extLst>
                  <a:ext uri="{FF2B5EF4-FFF2-40B4-BE49-F238E27FC236}">
                    <a16:creationId xmlns:a16="http://schemas.microsoft.com/office/drawing/2014/main" id="{7F6BBDB4-2E04-3D62-B6DB-66C78C73D9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44">
                <a:extLst>
                  <a:ext uri="{FF2B5EF4-FFF2-40B4-BE49-F238E27FC236}">
                    <a16:creationId xmlns:a16="http://schemas.microsoft.com/office/drawing/2014/main" id="{65097330-C2CC-709A-7417-F68F5CFC76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72C12CF1-A3D4-072E-B65B-0D83EA7FA598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40" name="直线连接符 39">
                <a:extLst>
                  <a:ext uri="{FF2B5EF4-FFF2-40B4-BE49-F238E27FC236}">
                    <a16:creationId xmlns:a16="http://schemas.microsoft.com/office/drawing/2014/main" id="{60A220A6-ACA1-80C1-A276-9C2F5E88C4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40">
                <a:extLst>
                  <a:ext uri="{FF2B5EF4-FFF2-40B4-BE49-F238E27FC236}">
                    <a16:creationId xmlns:a16="http://schemas.microsoft.com/office/drawing/2014/main" id="{9B0D748D-C578-2AC2-CF2B-96BCDC2A0C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线连接符 41">
                <a:extLst>
                  <a:ext uri="{FF2B5EF4-FFF2-40B4-BE49-F238E27FC236}">
                    <a16:creationId xmlns:a16="http://schemas.microsoft.com/office/drawing/2014/main" id="{ED3ADCD3-FCC4-63C0-90AA-AFD93D5A78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6EDD65C-A3E1-3DDE-0DE4-D169C9EFC880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F10108B-31A5-3F74-38A0-AC9570D2ACD4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BF19E3F-4AE1-0AB4-0931-E663BC085674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97BB74D-E31A-01D2-2C49-F59FB242716F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8681E5B1-607B-4F2D-763F-384DA7E2316F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A51D3F7-A472-6DB8-C506-9A73CFD918F5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28" name="任意形状 27">
            <a:extLst>
              <a:ext uri="{FF2B5EF4-FFF2-40B4-BE49-F238E27FC236}">
                <a16:creationId xmlns:a16="http://schemas.microsoft.com/office/drawing/2014/main" id="{3F1FB21C-37D9-FBA2-8DCD-26DF05B1F68D}"/>
              </a:ext>
            </a:extLst>
          </p:cNvPr>
          <p:cNvSpPr/>
          <p:nvPr/>
        </p:nvSpPr>
        <p:spPr>
          <a:xfrm>
            <a:off x="2449156" y="2719279"/>
            <a:ext cx="5568337" cy="1703092"/>
          </a:xfrm>
          <a:custGeom>
            <a:avLst/>
            <a:gdLst>
              <a:gd name="connsiteX0" fmla="*/ 4899295 w 5568337"/>
              <a:gd name="connsiteY0" fmla="*/ 1653216 h 1703092"/>
              <a:gd name="connsiteX1" fmla="*/ 5015673 w 5568337"/>
              <a:gd name="connsiteY1" fmla="*/ 1104576 h 1703092"/>
              <a:gd name="connsiteX2" fmla="*/ 5531062 w 5568337"/>
              <a:gd name="connsiteY2" fmla="*/ 107048 h 1703092"/>
              <a:gd name="connsiteX3" fmla="*/ 3868517 w 5568337"/>
              <a:gd name="connsiteY3" fmla="*/ 140299 h 1703092"/>
              <a:gd name="connsiteX4" fmla="*/ 2671484 w 5568337"/>
              <a:gd name="connsiteY4" fmla="*/ 1104576 h 1703092"/>
              <a:gd name="connsiteX5" fmla="*/ 377171 w 5568337"/>
              <a:gd name="connsiteY5" fmla="*/ 1021448 h 1703092"/>
              <a:gd name="connsiteX6" fmla="*/ 28037 w 5568337"/>
              <a:gd name="connsiteY6" fmla="*/ 1703092 h 170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8337" h="1703092">
                <a:moveTo>
                  <a:pt x="4899295" y="1653216"/>
                </a:moveTo>
                <a:cubicBezTo>
                  <a:pt x="4904837" y="1507743"/>
                  <a:pt x="4910379" y="1362271"/>
                  <a:pt x="5015673" y="1104576"/>
                </a:cubicBezTo>
                <a:cubicBezTo>
                  <a:pt x="5120968" y="846881"/>
                  <a:pt x="5722255" y="267761"/>
                  <a:pt x="5531062" y="107048"/>
                </a:cubicBezTo>
                <a:cubicBezTo>
                  <a:pt x="5339869" y="-53665"/>
                  <a:pt x="4345113" y="-25956"/>
                  <a:pt x="3868517" y="140299"/>
                </a:cubicBezTo>
                <a:cubicBezTo>
                  <a:pt x="3391921" y="306554"/>
                  <a:pt x="3253375" y="957718"/>
                  <a:pt x="2671484" y="1104576"/>
                </a:cubicBezTo>
                <a:cubicBezTo>
                  <a:pt x="2089593" y="1251434"/>
                  <a:pt x="817745" y="921695"/>
                  <a:pt x="377171" y="1021448"/>
                </a:cubicBezTo>
                <a:cubicBezTo>
                  <a:pt x="-63403" y="1121201"/>
                  <a:pt x="-17683" y="1412146"/>
                  <a:pt x="28037" y="170309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4172C4D8-DFCF-2B45-0DA0-D09646F3E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790" y="3045968"/>
            <a:ext cx="674958" cy="546716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FE889873-7C63-235C-A467-920E7EED80CB}"/>
              </a:ext>
            </a:extLst>
          </p:cNvPr>
          <p:cNvSpPr txBox="1"/>
          <p:nvPr/>
        </p:nvSpPr>
        <p:spPr>
          <a:xfrm>
            <a:off x="6916771" y="3769547"/>
            <a:ext cx="153060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query_qp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5FB5C2D-33F9-0115-B3E6-A35A87BA7F23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7" name="云形 6">
              <a:extLst>
                <a:ext uri="{FF2B5EF4-FFF2-40B4-BE49-F238E27FC236}">
                  <a16:creationId xmlns:a16="http://schemas.microsoft.com/office/drawing/2014/main" id="{C60809F2-BE46-D4ED-088A-C30A8D794778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08AED4E-39E8-6B35-CF75-86EE5650BBC1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688775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E25-DD76-A1A8-928A-4BB6D4227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" descr="沙漏动画 【未小林】插画">
            <a:extLst>
              <a:ext uri="{FF2B5EF4-FFF2-40B4-BE49-F238E27FC236}">
                <a16:creationId xmlns:a16="http://schemas.microsoft.com/office/drawing/2014/main" id="{1D97C591-A1C7-C9C5-F357-0FCD34D20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52" y="3111069"/>
            <a:ext cx="1104960" cy="196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任意形状 28">
            <a:extLst>
              <a:ext uri="{FF2B5EF4-FFF2-40B4-BE49-F238E27FC236}">
                <a16:creationId xmlns:a16="http://schemas.microsoft.com/office/drawing/2014/main" id="{37D99FEF-32A3-D983-4056-920C166562C4}"/>
              </a:ext>
            </a:extLst>
          </p:cNvPr>
          <p:cNvSpPr/>
          <p:nvPr/>
        </p:nvSpPr>
        <p:spPr>
          <a:xfrm>
            <a:off x="1691464" y="3076553"/>
            <a:ext cx="5989496" cy="1913281"/>
          </a:xfrm>
          <a:custGeom>
            <a:avLst/>
            <a:gdLst>
              <a:gd name="connsiteX0" fmla="*/ 253714 w 5989496"/>
              <a:gd name="connsiteY0" fmla="*/ 1329192 h 1913281"/>
              <a:gd name="connsiteX1" fmla="*/ 37583 w 5989496"/>
              <a:gd name="connsiteY1" fmla="*/ 348291 h 1913281"/>
              <a:gd name="connsiteX2" fmla="*/ 935358 w 5989496"/>
              <a:gd name="connsiteY2" fmla="*/ 15782 h 1913281"/>
              <a:gd name="connsiteX3" fmla="*/ 1417496 w 5989496"/>
              <a:gd name="connsiteY3" fmla="*/ 780552 h 1913281"/>
              <a:gd name="connsiteX4" fmla="*/ 1899634 w 5989496"/>
              <a:gd name="connsiteY4" fmla="*/ 1761454 h 1913281"/>
              <a:gd name="connsiteX5" fmla="*/ 4376827 w 5989496"/>
              <a:gd name="connsiteY5" fmla="*/ 1811331 h 1913281"/>
              <a:gd name="connsiteX6" fmla="*/ 5424231 w 5989496"/>
              <a:gd name="connsiteY6" fmla="*/ 797178 h 1913281"/>
              <a:gd name="connsiteX7" fmla="*/ 5989496 w 5989496"/>
              <a:gd name="connsiteY7" fmla="*/ 1329192 h 191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89496" h="1913281">
                <a:moveTo>
                  <a:pt x="253714" y="1329192"/>
                </a:moveTo>
                <a:cubicBezTo>
                  <a:pt x="88845" y="948192"/>
                  <a:pt x="-76024" y="567193"/>
                  <a:pt x="37583" y="348291"/>
                </a:cubicBezTo>
                <a:cubicBezTo>
                  <a:pt x="151190" y="129389"/>
                  <a:pt x="705373" y="-56261"/>
                  <a:pt x="935358" y="15782"/>
                </a:cubicBezTo>
                <a:cubicBezTo>
                  <a:pt x="1165343" y="87825"/>
                  <a:pt x="1256783" y="489607"/>
                  <a:pt x="1417496" y="780552"/>
                </a:cubicBezTo>
                <a:cubicBezTo>
                  <a:pt x="1578209" y="1071497"/>
                  <a:pt x="1406412" y="1589657"/>
                  <a:pt x="1899634" y="1761454"/>
                </a:cubicBezTo>
                <a:cubicBezTo>
                  <a:pt x="2392856" y="1933251"/>
                  <a:pt x="3789394" y="1972044"/>
                  <a:pt x="4376827" y="1811331"/>
                </a:cubicBezTo>
                <a:cubicBezTo>
                  <a:pt x="4964260" y="1650618"/>
                  <a:pt x="5155453" y="877534"/>
                  <a:pt x="5424231" y="797178"/>
                </a:cubicBezTo>
                <a:cubicBezTo>
                  <a:pt x="5693009" y="716821"/>
                  <a:pt x="5841252" y="1023006"/>
                  <a:pt x="5989496" y="132919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D86D071-69FE-5DB0-2DB7-5C5B098CF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D1D277-A5C4-84D1-7995-587187621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525058"/>
          </a:xfrm>
        </p:spPr>
        <p:txBody>
          <a:bodyPr/>
          <a:lstStyle/>
          <a:p>
            <a:pPr marL="342900" indent="-342900">
              <a:buFont typeface="+mj-lt"/>
              <a:buAutoNum type="arabicPeriod" startAt="5"/>
            </a:pPr>
            <a:r>
              <a:rPr kumimoji="1" lang="en-US" altLang="zh-CN" dirty="0"/>
              <a:t>Extract the queue pair information, send to the requester </a:t>
            </a:r>
          </a:p>
          <a:p>
            <a:pPr marL="342900" indent="-342900">
              <a:buFont typeface="+mj-lt"/>
              <a:buAutoNum type="arabicPeriod" startAt="5"/>
            </a:pPr>
            <a:r>
              <a:rPr kumimoji="1" lang="en-US" altLang="zh-CN" dirty="0"/>
              <a:t>Requester modify its queue pair to a connected state with the received queue pair information </a:t>
            </a:r>
            <a:endParaRPr kumimoji="1" lang="zh-CN" altLang="en-US" dirty="0"/>
          </a:p>
          <a:p>
            <a:pPr marL="342900" indent="-342900">
              <a:buFont typeface="+mj-lt"/>
              <a:buAutoNum type="arabicPeriod" startAt="5"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5284DA-2C8A-B6D3-7C2A-10D921E3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F4AAAC-8204-99E4-7831-68B7F494FEC7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7EE1E0D-F151-DAD5-90F9-585A421972ED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65DD098-E1C5-32EC-CFD0-3F4C5598B295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6C83AD25-2BF6-9637-2E57-14D30794AC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D17812A7-5BCE-09A2-42F5-49A7061783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1B3BDC97-3472-0A2D-E735-48916A2C56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EBF7125-FF23-D44A-3808-62882FF055FF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12F29F01-EF5B-87CD-00B4-503D4F460A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B99284F7-D98F-A3B3-EAA8-A757896870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750D7903-BDDA-7466-702D-002C6EECD4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87D2436-5292-E04C-6BC3-C80DFC8746F5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650B2F35-DF7D-BECC-DB21-F1D90956F1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32F5A4F9-4899-6C19-003F-7502B0390E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59634551-0E64-0A93-F028-FF27235D69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082A398-F1ED-AD9B-7682-772A92530CC8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1B29CDC-F7DD-224B-48E9-8B0F7DB85134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1C0FFDF-3AC6-BB91-0380-01D0CA875ECA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35947DC-8303-C1DE-FCEE-4EE19E6BC407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E1CCE5AD-3B26-D947-D1D5-F7B4BEAF9A8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6" name="直线连接符 45">
                <a:extLst>
                  <a:ext uri="{FF2B5EF4-FFF2-40B4-BE49-F238E27FC236}">
                    <a16:creationId xmlns:a16="http://schemas.microsoft.com/office/drawing/2014/main" id="{D7E91F26-FF9F-DD1B-0CCE-F19D216E69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线连接符 46">
                <a:extLst>
                  <a:ext uri="{FF2B5EF4-FFF2-40B4-BE49-F238E27FC236}">
                    <a16:creationId xmlns:a16="http://schemas.microsoft.com/office/drawing/2014/main" id="{B6B4DEC6-CEE5-8CEE-01FB-78B3BEB3E8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线连接符 47">
                <a:extLst>
                  <a:ext uri="{FF2B5EF4-FFF2-40B4-BE49-F238E27FC236}">
                    <a16:creationId xmlns:a16="http://schemas.microsoft.com/office/drawing/2014/main" id="{753EC13F-9719-E2F9-3538-7A2BAE6C62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DA875DDD-0A91-6B2A-237B-8AF1C818510C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43" name="直线连接符 42">
                <a:extLst>
                  <a:ext uri="{FF2B5EF4-FFF2-40B4-BE49-F238E27FC236}">
                    <a16:creationId xmlns:a16="http://schemas.microsoft.com/office/drawing/2014/main" id="{DE66D2A8-A07B-FA6E-9E32-88C262C8CE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线连接符 43">
                <a:extLst>
                  <a:ext uri="{FF2B5EF4-FFF2-40B4-BE49-F238E27FC236}">
                    <a16:creationId xmlns:a16="http://schemas.microsoft.com/office/drawing/2014/main" id="{60CCB999-5B70-256D-53E0-D3C9D1B5B0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44">
                <a:extLst>
                  <a:ext uri="{FF2B5EF4-FFF2-40B4-BE49-F238E27FC236}">
                    <a16:creationId xmlns:a16="http://schemas.microsoft.com/office/drawing/2014/main" id="{52FBAB45-0568-21FA-AACB-33081AFD9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F57C3809-334F-31E2-5FEE-50F11F0D190B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40" name="直线连接符 39">
                <a:extLst>
                  <a:ext uri="{FF2B5EF4-FFF2-40B4-BE49-F238E27FC236}">
                    <a16:creationId xmlns:a16="http://schemas.microsoft.com/office/drawing/2014/main" id="{2F5C248D-FE45-E8F6-B301-2867C45B2E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40">
                <a:extLst>
                  <a:ext uri="{FF2B5EF4-FFF2-40B4-BE49-F238E27FC236}">
                    <a16:creationId xmlns:a16="http://schemas.microsoft.com/office/drawing/2014/main" id="{4E89A4AA-AD2B-9663-AD5B-CBECDD174C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线连接符 41">
                <a:extLst>
                  <a:ext uri="{FF2B5EF4-FFF2-40B4-BE49-F238E27FC236}">
                    <a16:creationId xmlns:a16="http://schemas.microsoft.com/office/drawing/2014/main" id="{C5693249-B3B2-4EE1-2AF2-21DDC6417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7DBB427-4902-F0CE-9C71-139D2B0CF753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648C7E9-DD60-195F-B292-F0D45D7E67E4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9AB23041-4A51-FCBE-0B88-DFF60C6B7428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5E8759FF-3604-A354-96D5-B39D66AF8EEA}"/>
              </a:ext>
            </a:extLst>
          </p:cNvPr>
          <p:cNvGrpSpPr/>
          <p:nvPr/>
        </p:nvGrpSpPr>
        <p:grpSpPr>
          <a:xfrm>
            <a:off x="3631727" y="4371009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56961DAE-D6F3-BEB6-0014-B6C2182C722E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BF3AC89-64F7-B206-398D-0738372B43AF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6EF8898-B0DC-8392-F10E-8A9CD0DDC6DC}"/>
              </a:ext>
            </a:extLst>
          </p:cNvPr>
          <p:cNvGrpSpPr/>
          <p:nvPr/>
        </p:nvGrpSpPr>
        <p:grpSpPr>
          <a:xfrm>
            <a:off x="3548372" y="3289548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7" name="云形 6">
              <a:extLst>
                <a:ext uri="{FF2B5EF4-FFF2-40B4-BE49-F238E27FC236}">
                  <a16:creationId xmlns:a16="http://schemas.microsoft.com/office/drawing/2014/main" id="{67BB28BA-5932-3583-D1F8-F638B7AEB3D8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8898E96-3D49-7B90-C188-5A8DDCB6EF08}"/>
                </a:ext>
              </a:extLst>
            </p:cNvPr>
            <p:cNvSpPr txBox="1"/>
            <p:nvPr/>
          </p:nvSpPr>
          <p:spPr>
            <a:xfrm>
              <a:off x="3342000" y="2089360"/>
              <a:ext cx="10310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kumimoji="1" lang="zh-CN" altLang="en-US" dirty="0"/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575898B9-5650-F572-0EF3-28D7FE1194BA}"/>
              </a:ext>
            </a:extLst>
          </p:cNvPr>
          <p:cNvSpPr txBox="1"/>
          <p:nvPr/>
        </p:nvSpPr>
        <p:spPr>
          <a:xfrm>
            <a:off x="636705" y="3272231"/>
            <a:ext cx="249728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ibv_modify_qp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()...</a:t>
            </a:r>
          </a:p>
        </p:txBody>
      </p:sp>
    </p:spTree>
    <p:extLst>
      <p:ext uri="{BB962C8B-B14F-4D97-AF65-F5344CB8AC3E}">
        <p14:creationId xmlns:p14="http://schemas.microsoft.com/office/powerpoint/2010/main" val="34753033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55083-3751-925D-9F34-396859DE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702887-FB57-B478-BF44-41DC3A6C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queue pair bring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251D25-018B-59B1-2C3C-C7517E070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64640"/>
          </a:xfrm>
        </p:spPr>
        <p:txBody>
          <a:bodyPr/>
          <a:lstStyle/>
          <a:p>
            <a:pPr marL="342900" indent="-342900">
              <a:buFont typeface="+mj-lt"/>
              <a:buAutoNum type="arabicPeriod" startAt="5"/>
            </a:pPr>
            <a:r>
              <a:rPr kumimoji="1" lang="en-US" altLang="zh-CN" dirty="0"/>
              <a:t>Extract the queue pair information, send to the requester </a:t>
            </a:r>
          </a:p>
          <a:p>
            <a:pPr marL="342900" indent="-342900">
              <a:buFont typeface="+mj-lt"/>
              <a:buAutoNum type="arabicPeriod" startAt="5"/>
            </a:pPr>
            <a:r>
              <a:rPr kumimoji="1" lang="en-US" altLang="zh-CN" dirty="0"/>
              <a:t>Requester modify its queue pair to a connected state with the received queue pair information </a:t>
            </a:r>
            <a:endParaRPr kumimoji="1" lang="zh-CN" altLang="en-US" dirty="0"/>
          </a:p>
          <a:p>
            <a:pPr marL="342900" indent="-342900">
              <a:buFont typeface="+mj-lt"/>
              <a:buAutoNum type="arabicPeriod" startAt="5"/>
            </a:pPr>
            <a:r>
              <a:rPr kumimoji="1" lang="en-US" altLang="zh-CN" dirty="0"/>
              <a:t>Done! </a:t>
            </a:r>
          </a:p>
          <a:p>
            <a:pPr lvl="1" indent="0">
              <a:buNone/>
            </a:pPr>
            <a:r>
              <a:rPr kumimoji="1" lang="en-US" altLang="zh-CN" dirty="0"/>
              <a:t>Both queue pairs can send/receive RDMA requests from the others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8B7F2B-29CE-B0C4-AC54-1263B9B52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0F9163D-948F-4D89-FA24-D8957530C8FA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44726108-D93F-FC57-4DE1-FD51369151D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4" name="直线连接符 63">
                <a:extLst>
                  <a:ext uri="{FF2B5EF4-FFF2-40B4-BE49-F238E27FC236}">
                    <a16:creationId xmlns:a16="http://schemas.microsoft.com/office/drawing/2014/main" id="{89D9366D-4F42-50E2-7CE4-0746173570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7B5429A5-A819-F48E-2255-FD508F3557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6B541159-348A-8D58-85FC-9FD2250F6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F4D16374-9A2C-D3C0-4FEC-DB456A1BE8E2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1" name="直线连接符 60">
                <a:extLst>
                  <a:ext uri="{FF2B5EF4-FFF2-40B4-BE49-F238E27FC236}">
                    <a16:creationId xmlns:a16="http://schemas.microsoft.com/office/drawing/2014/main" id="{C8F6D0DB-8717-886D-D8C3-554ED0703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线连接符 61">
                <a:extLst>
                  <a:ext uri="{FF2B5EF4-FFF2-40B4-BE49-F238E27FC236}">
                    <a16:creationId xmlns:a16="http://schemas.microsoft.com/office/drawing/2014/main" id="{033183CD-5838-D152-E81B-9B462ABF8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线连接符 62">
                <a:extLst>
                  <a:ext uri="{FF2B5EF4-FFF2-40B4-BE49-F238E27FC236}">
                    <a16:creationId xmlns:a16="http://schemas.microsoft.com/office/drawing/2014/main" id="{5677ACF5-C12C-152B-61F9-61E6E2AFF5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A3B63EA-06E3-C6AC-419B-1167A2D1215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58" name="直线连接符 57">
                <a:extLst>
                  <a:ext uri="{FF2B5EF4-FFF2-40B4-BE49-F238E27FC236}">
                    <a16:creationId xmlns:a16="http://schemas.microsoft.com/office/drawing/2014/main" id="{4753D843-9842-DC7A-6466-59F07FDF26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线连接符 58">
                <a:extLst>
                  <a:ext uri="{FF2B5EF4-FFF2-40B4-BE49-F238E27FC236}">
                    <a16:creationId xmlns:a16="http://schemas.microsoft.com/office/drawing/2014/main" id="{695E54CB-52BE-1A2B-6D88-672D0E6B6B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线连接符 59">
                <a:extLst>
                  <a:ext uri="{FF2B5EF4-FFF2-40B4-BE49-F238E27FC236}">
                    <a16:creationId xmlns:a16="http://schemas.microsoft.com/office/drawing/2014/main" id="{639D3E2D-80BF-D0BC-88A0-B9EC332AA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8871FB5-F178-4580-2FF4-68AF35C7D164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D97C8CD-B513-5A98-A1C7-1E8987BE5294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45FFF89-5CDD-37F9-E26E-B8758323A803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E89CFE8A-2294-41F5-5585-AEF69C01739E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F66C8246-87FB-8F6C-BA2A-446B62384B0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80" name="直线连接符 79">
                <a:extLst>
                  <a:ext uri="{FF2B5EF4-FFF2-40B4-BE49-F238E27FC236}">
                    <a16:creationId xmlns:a16="http://schemas.microsoft.com/office/drawing/2014/main" id="{D7E0CA9A-195B-E728-9AEA-F591E43E5D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线连接符 80">
                <a:extLst>
                  <a:ext uri="{FF2B5EF4-FFF2-40B4-BE49-F238E27FC236}">
                    <a16:creationId xmlns:a16="http://schemas.microsoft.com/office/drawing/2014/main" id="{47890138-2D94-035C-A1F5-2D5105DE8B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线连接符 81">
                <a:extLst>
                  <a:ext uri="{FF2B5EF4-FFF2-40B4-BE49-F238E27FC236}">
                    <a16:creationId xmlns:a16="http://schemas.microsoft.com/office/drawing/2014/main" id="{4B9507D0-F89D-D58E-4682-94D2CE37E8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16856F8B-E65E-8693-E53B-B4875DE4BF5D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7" name="直线连接符 76">
                <a:extLst>
                  <a:ext uri="{FF2B5EF4-FFF2-40B4-BE49-F238E27FC236}">
                    <a16:creationId xmlns:a16="http://schemas.microsoft.com/office/drawing/2014/main" id="{08D90668-0A01-93A5-20B1-F575863B61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线连接符 77">
                <a:extLst>
                  <a:ext uri="{FF2B5EF4-FFF2-40B4-BE49-F238E27FC236}">
                    <a16:creationId xmlns:a16="http://schemas.microsoft.com/office/drawing/2014/main" id="{4EBB064D-5B26-6FA3-673A-74F86BD278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线连接符 78">
                <a:extLst>
                  <a:ext uri="{FF2B5EF4-FFF2-40B4-BE49-F238E27FC236}">
                    <a16:creationId xmlns:a16="http://schemas.microsoft.com/office/drawing/2014/main" id="{E99A090E-9243-3119-8C66-EC798D62D8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ED51C915-9221-51DC-D88A-AFE9053254A2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74" name="直线连接符 73">
                <a:extLst>
                  <a:ext uri="{FF2B5EF4-FFF2-40B4-BE49-F238E27FC236}">
                    <a16:creationId xmlns:a16="http://schemas.microsoft.com/office/drawing/2014/main" id="{A6B64E77-0962-5B69-7D75-2A8B1707EE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线连接符 74">
                <a:extLst>
                  <a:ext uri="{FF2B5EF4-FFF2-40B4-BE49-F238E27FC236}">
                    <a16:creationId xmlns:a16="http://schemas.microsoft.com/office/drawing/2014/main" id="{B9025E2E-9DD3-5182-3552-2BFD54AF71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线连接符 75">
                <a:extLst>
                  <a:ext uri="{FF2B5EF4-FFF2-40B4-BE49-F238E27FC236}">
                    <a16:creationId xmlns:a16="http://schemas.microsoft.com/office/drawing/2014/main" id="{04562B4A-A080-E575-EEFE-A1223B5D3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5236CC36-F1BB-F371-CE8C-3161587D86FF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078E1EE7-3837-206B-A020-815008BE1449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D2B07C6A-7DD5-2DB5-BD79-D90AA66CC6C9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9E41D485-1622-BD17-69F9-FF216DA8944F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0B4906FD-E0F5-88B3-7188-59F96AE4827D}"/>
              </a:ext>
            </a:extLst>
          </p:cNvPr>
          <p:cNvSpPr txBox="1"/>
          <p:nvPr/>
        </p:nvSpPr>
        <p:spPr>
          <a:xfrm>
            <a:off x="5796109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269AD50F-629C-34BA-225C-7F12461F05A8}"/>
              </a:ext>
            </a:extLst>
          </p:cNvPr>
          <p:cNvGrpSpPr/>
          <p:nvPr/>
        </p:nvGrpSpPr>
        <p:grpSpPr>
          <a:xfrm>
            <a:off x="3541990" y="4438992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86" name="云形 85">
              <a:extLst>
                <a:ext uri="{FF2B5EF4-FFF2-40B4-BE49-F238E27FC236}">
                  <a16:creationId xmlns:a16="http://schemas.microsoft.com/office/drawing/2014/main" id="{E39D4CBA-B105-E1F6-734C-CEBDACE092ED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25A8AEA1-72C0-C9E7-7D73-CA3F4E2A288F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88" name="任意形状 87">
            <a:extLst>
              <a:ext uri="{FF2B5EF4-FFF2-40B4-BE49-F238E27FC236}">
                <a16:creationId xmlns:a16="http://schemas.microsoft.com/office/drawing/2014/main" id="{E9258AA0-AE5B-0C69-ED4A-D3788F7883C8}"/>
              </a:ext>
            </a:extLst>
          </p:cNvPr>
          <p:cNvSpPr/>
          <p:nvPr/>
        </p:nvSpPr>
        <p:spPr>
          <a:xfrm>
            <a:off x="2350168" y="3503311"/>
            <a:ext cx="4443663" cy="867378"/>
          </a:xfrm>
          <a:custGeom>
            <a:avLst/>
            <a:gdLst>
              <a:gd name="connsiteX0" fmla="*/ 0 w 4443663"/>
              <a:gd name="connsiteY0" fmla="*/ 723000 h 867378"/>
              <a:gd name="connsiteX1" fmla="*/ 2149642 w 4443663"/>
              <a:gd name="connsiteY1" fmla="*/ 1105 h 867378"/>
              <a:gd name="connsiteX2" fmla="*/ 4443663 w 4443663"/>
              <a:gd name="connsiteY2" fmla="*/ 867378 h 86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3663" h="867378">
                <a:moveTo>
                  <a:pt x="0" y="723000"/>
                </a:moveTo>
                <a:cubicBezTo>
                  <a:pt x="704516" y="350021"/>
                  <a:pt x="1409032" y="-22958"/>
                  <a:pt x="2149642" y="1105"/>
                </a:cubicBezTo>
                <a:cubicBezTo>
                  <a:pt x="2890253" y="25168"/>
                  <a:pt x="3666958" y="446273"/>
                  <a:pt x="4443663" y="86737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960F1AD0-1C3E-5623-4A72-80555A1B2768}"/>
              </a:ext>
            </a:extLst>
          </p:cNvPr>
          <p:cNvGrpSpPr/>
          <p:nvPr/>
        </p:nvGrpSpPr>
        <p:grpSpPr>
          <a:xfrm>
            <a:off x="4038514" y="3277487"/>
            <a:ext cx="711575" cy="531276"/>
            <a:chOff x="2355024" y="4653043"/>
            <a:chExt cx="711575" cy="531276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5BE9E204-607D-900D-8BBD-F89735D56810}"/>
                </a:ext>
              </a:extLst>
            </p:cNvPr>
            <p:cNvSpPr/>
            <p:nvPr/>
          </p:nvSpPr>
          <p:spPr>
            <a:xfrm>
              <a:off x="2355024" y="4653043"/>
              <a:ext cx="711575" cy="53127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DA54DD58-D7B4-EEF2-5025-A6A1EE958327}"/>
                </a:ext>
              </a:extLst>
            </p:cNvPr>
            <p:cNvSpPr/>
            <p:nvPr/>
          </p:nvSpPr>
          <p:spPr>
            <a:xfrm>
              <a:off x="2392789" y="4727140"/>
              <a:ext cx="5950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cs typeface="Consolas" panose="020B0609020204030204" pitchFamily="49" charset="0"/>
                </a:rPr>
                <a:t>Pair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86924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Next: send message with RDMA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9C7CA59D-402A-8B49-A4E3-29F03D2A10FD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27D2AC04-167F-8746-AFEC-BC4DC1772D7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94" name="直线连接符 93">
                <a:extLst>
                  <a:ext uri="{FF2B5EF4-FFF2-40B4-BE49-F238E27FC236}">
                    <a16:creationId xmlns:a16="http://schemas.microsoft.com/office/drawing/2014/main" id="{0CAFCE03-BE1D-BE4F-9F94-5494EBE1FC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线连接符 94">
                <a:extLst>
                  <a:ext uri="{FF2B5EF4-FFF2-40B4-BE49-F238E27FC236}">
                    <a16:creationId xmlns:a16="http://schemas.microsoft.com/office/drawing/2014/main" id="{178CA2AB-1148-D648-9C1C-B3C4755993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线连接符 95">
                <a:extLst>
                  <a:ext uri="{FF2B5EF4-FFF2-40B4-BE49-F238E27FC236}">
                    <a16:creationId xmlns:a16="http://schemas.microsoft.com/office/drawing/2014/main" id="{28CDBF3C-0056-2C4F-A7C7-4F3EEC94C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814C71C0-C779-3941-A3D6-21698209555C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91" name="直线连接符 90">
                <a:extLst>
                  <a:ext uri="{FF2B5EF4-FFF2-40B4-BE49-F238E27FC236}">
                    <a16:creationId xmlns:a16="http://schemas.microsoft.com/office/drawing/2014/main" id="{0D9A0139-385C-104A-B9BE-29CAA1F55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线连接符 91">
                <a:extLst>
                  <a:ext uri="{FF2B5EF4-FFF2-40B4-BE49-F238E27FC236}">
                    <a16:creationId xmlns:a16="http://schemas.microsoft.com/office/drawing/2014/main" id="{C75CD14E-2A85-8A49-812C-E89096C428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线连接符 92">
                <a:extLst>
                  <a:ext uri="{FF2B5EF4-FFF2-40B4-BE49-F238E27FC236}">
                    <a16:creationId xmlns:a16="http://schemas.microsoft.com/office/drawing/2014/main" id="{759AC27B-9CFE-AF4B-9F1D-AA73197FC8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C7FBBCEF-8C2A-6A40-946D-3773FBEF320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88" name="直线连接符 87">
                <a:extLst>
                  <a:ext uri="{FF2B5EF4-FFF2-40B4-BE49-F238E27FC236}">
                    <a16:creationId xmlns:a16="http://schemas.microsoft.com/office/drawing/2014/main" id="{ED2E49AB-428D-4243-8093-DBB8DA9BFC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线连接符 88">
                <a:extLst>
                  <a:ext uri="{FF2B5EF4-FFF2-40B4-BE49-F238E27FC236}">
                    <a16:creationId xmlns:a16="http://schemas.microsoft.com/office/drawing/2014/main" id="{09202E04-A28E-5847-A095-A3E5F01DFF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线连接符 89">
                <a:extLst>
                  <a:ext uri="{FF2B5EF4-FFF2-40B4-BE49-F238E27FC236}">
                    <a16:creationId xmlns:a16="http://schemas.microsoft.com/office/drawing/2014/main" id="{53D8E0C9-6150-F14E-AAB1-383605EF51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08C37A74-608B-0540-807F-2F106D32DCE5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389B1259-EDB3-F245-AF3D-2E01A0FC4209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0800CE92-4DD3-2A4B-A824-51CB9A6FC10C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7C055B46-1C92-924C-AE92-181CB2331BC4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id="{BF1D57B2-D266-624C-8499-37FE810101FE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0" name="直线连接符 109">
                <a:extLst>
                  <a:ext uri="{FF2B5EF4-FFF2-40B4-BE49-F238E27FC236}">
                    <a16:creationId xmlns:a16="http://schemas.microsoft.com/office/drawing/2014/main" id="{44E5CD78-E6AB-7745-A877-7733F838B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线连接符 110">
                <a:extLst>
                  <a:ext uri="{FF2B5EF4-FFF2-40B4-BE49-F238E27FC236}">
                    <a16:creationId xmlns:a16="http://schemas.microsoft.com/office/drawing/2014/main" id="{7E7D3AF4-1267-454F-A32A-48679DED6A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线连接符 111">
                <a:extLst>
                  <a:ext uri="{FF2B5EF4-FFF2-40B4-BE49-F238E27FC236}">
                    <a16:creationId xmlns:a16="http://schemas.microsoft.com/office/drawing/2014/main" id="{4FDAC2FD-9DE1-6846-9502-F1F18E4AA0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10DB9B8A-F340-F240-AA43-C8F749B7E8EF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07" name="直线连接符 106">
                <a:extLst>
                  <a:ext uri="{FF2B5EF4-FFF2-40B4-BE49-F238E27FC236}">
                    <a16:creationId xmlns:a16="http://schemas.microsoft.com/office/drawing/2014/main" id="{4CE2D48A-F36D-8744-99BB-A16129C971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线连接符 107">
                <a:extLst>
                  <a:ext uri="{FF2B5EF4-FFF2-40B4-BE49-F238E27FC236}">
                    <a16:creationId xmlns:a16="http://schemas.microsoft.com/office/drawing/2014/main" id="{5C708AE2-3390-3E4F-BC61-162DD4A50B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线连接符 108">
                <a:extLst>
                  <a:ext uri="{FF2B5EF4-FFF2-40B4-BE49-F238E27FC236}">
                    <a16:creationId xmlns:a16="http://schemas.microsoft.com/office/drawing/2014/main" id="{C2EB1B13-57DE-FB46-849F-81992512D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0010CA0C-E13C-6746-B952-6A453ABA67E6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04" name="直线连接符 103">
                <a:extLst>
                  <a:ext uri="{FF2B5EF4-FFF2-40B4-BE49-F238E27FC236}">
                    <a16:creationId xmlns:a16="http://schemas.microsoft.com/office/drawing/2014/main" id="{16DDA6A9-6617-9C48-82C7-07A277C459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线连接符 104">
                <a:extLst>
                  <a:ext uri="{FF2B5EF4-FFF2-40B4-BE49-F238E27FC236}">
                    <a16:creationId xmlns:a16="http://schemas.microsoft.com/office/drawing/2014/main" id="{1DEE5BFA-71C9-8C45-BB83-FEAE4CFBAC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线连接符 105">
                <a:extLst>
                  <a:ext uri="{FF2B5EF4-FFF2-40B4-BE49-F238E27FC236}">
                    <a16:creationId xmlns:a16="http://schemas.microsoft.com/office/drawing/2014/main" id="{285E8EF2-92A8-E243-AAD6-E5D9AD339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F093CB0D-2385-A74D-92F5-00D2D0D3EF74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9A37660E-38AB-1E41-8A40-55CA33017041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776868C8-827A-E84F-B2D6-7766AF9ED977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id="{29B3A9BB-07CC-AB47-8537-881FBD940F51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4CE00D7-2C16-1648-81C4-C99542AE114C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33627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129130" cy="900442"/>
          </a:xfrm>
        </p:spPr>
        <p:txBody>
          <a:bodyPr/>
          <a:lstStyle/>
          <a:p>
            <a:r>
              <a:rPr kumimoji="1" lang="en-US" altLang="zh-CN" dirty="0"/>
              <a:t>Register a message buffer to receive incoming message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547158" cy="1926383"/>
            <a:chOff x="539750" y="3626015"/>
            <a:chExt cx="8547158" cy="1926383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.length=5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ibv_recv_wr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zh-CN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ibv_post_recv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alice_qp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post to the receive queue</a:t>
              </a:r>
              <a:endPara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5" y="3626015"/>
              <a:ext cx="684803" cy="377544"/>
              <a:chOff x="912507" y="1032148"/>
              <a:chExt cx="126360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263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Alice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75" name="矩形 74">
            <a:extLst>
              <a:ext uri="{FF2B5EF4-FFF2-40B4-BE49-F238E27FC236}">
                <a16:creationId xmlns:a16="http://schemas.microsoft.com/office/drawing/2014/main" id="{3E7E4480-05AD-F941-AF5E-047290C9CA69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14A205F2-E456-9D43-87FE-37023D658333}"/>
              </a:ext>
            </a:extLst>
          </p:cNvPr>
          <p:cNvSpPr/>
          <p:nvPr/>
        </p:nvSpPr>
        <p:spPr>
          <a:xfrm>
            <a:off x="6964545" y="1476147"/>
            <a:ext cx="1279141" cy="795998"/>
          </a:xfrm>
          <a:custGeom>
            <a:avLst/>
            <a:gdLst>
              <a:gd name="connsiteX0" fmla="*/ 45855 w 1279141"/>
              <a:gd name="connsiteY0" fmla="*/ 227962 h 795998"/>
              <a:gd name="connsiteX1" fmla="*/ 142837 w 1279141"/>
              <a:gd name="connsiteY1" fmla="*/ 227962 h 795998"/>
              <a:gd name="connsiteX2" fmla="*/ 1237346 w 1279141"/>
              <a:gd name="connsiteY2" fmla="*/ 20144 h 795998"/>
              <a:gd name="connsiteX3" fmla="*/ 946400 w 1279141"/>
              <a:gd name="connsiteY3" fmla="*/ 795998 h 79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9141" h="795998">
                <a:moveTo>
                  <a:pt x="45855" y="227962"/>
                </a:moveTo>
                <a:cubicBezTo>
                  <a:pt x="-4945" y="245280"/>
                  <a:pt x="-55745" y="262598"/>
                  <a:pt x="142837" y="227962"/>
                </a:cubicBezTo>
                <a:cubicBezTo>
                  <a:pt x="341419" y="193326"/>
                  <a:pt x="1103419" y="-74529"/>
                  <a:pt x="1237346" y="20144"/>
                </a:cubicBezTo>
                <a:cubicBezTo>
                  <a:pt x="1371273" y="114817"/>
                  <a:pt x="1158836" y="455407"/>
                  <a:pt x="946400" y="795998"/>
                </a:cubicBezTo>
              </a:path>
            </a:pathLst>
          </a:custGeom>
          <a:noFill/>
          <a:ln w="2222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AA683A16-361F-8D47-9D8C-278DB8FA09ED}"/>
              </a:ext>
            </a:extLst>
          </p:cNvPr>
          <p:cNvSpPr txBox="1"/>
          <p:nvPr/>
        </p:nvSpPr>
        <p:spPr>
          <a:xfrm>
            <a:off x="7143595" y="1198751"/>
            <a:ext cx="19686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ibv_post_recv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8882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Send the message with </a:t>
            </a:r>
            <a:r>
              <a:rPr kumimoji="1" lang="en-US" altLang="zh-CN" dirty="0" err="1"/>
              <a:t>post_send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431742" cy="2203382"/>
            <a:chOff x="539750" y="3626015"/>
            <a:chExt cx="8431742" cy="2203382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289449" cy="20313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uintptr_t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)"Hello", .length=5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IBV_WR_SEND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a two-sided message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457668E7-7A8E-0940-BEB9-80C3B143B722}"/>
              </a:ext>
            </a:extLst>
          </p:cNvPr>
          <p:cNvSpPr/>
          <p:nvPr/>
        </p:nvSpPr>
        <p:spPr>
          <a:xfrm>
            <a:off x="1607604" y="2895881"/>
            <a:ext cx="228092" cy="281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E4F204FC-CF10-B54D-B60D-F711B5EF2138}"/>
              </a:ext>
            </a:extLst>
          </p:cNvPr>
          <p:cNvSpPr/>
          <p:nvPr/>
        </p:nvSpPr>
        <p:spPr>
          <a:xfrm>
            <a:off x="171232" y="3103418"/>
            <a:ext cx="1422041" cy="2413645"/>
          </a:xfrm>
          <a:custGeom>
            <a:avLst/>
            <a:gdLst>
              <a:gd name="connsiteX0" fmla="*/ 410659 w 1422041"/>
              <a:gd name="connsiteY0" fmla="*/ 2175164 h 2413645"/>
              <a:gd name="connsiteX1" fmla="*/ 147423 w 1422041"/>
              <a:gd name="connsiteY1" fmla="*/ 2286000 h 2413645"/>
              <a:gd name="connsiteX2" fmla="*/ 92004 w 1422041"/>
              <a:gd name="connsiteY2" fmla="*/ 623455 h 2413645"/>
              <a:gd name="connsiteX3" fmla="*/ 1422041 w 1422041"/>
              <a:gd name="connsiteY3" fmla="*/ 0 h 241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2041" h="2413645">
                <a:moveTo>
                  <a:pt x="410659" y="2175164"/>
                </a:moveTo>
                <a:cubicBezTo>
                  <a:pt x="305595" y="2359891"/>
                  <a:pt x="200532" y="2544618"/>
                  <a:pt x="147423" y="2286000"/>
                </a:cubicBezTo>
                <a:cubicBezTo>
                  <a:pt x="94314" y="2027382"/>
                  <a:pt x="-120432" y="1004455"/>
                  <a:pt x="92004" y="623455"/>
                </a:cubicBezTo>
                <a:cubicBezTo>
                  <a:pt x="304440" y="242455"/>
                  <a:pt x="863240" y="121227"/>
                  <a:pt x="1422041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BDC96A59-E457-644F-AE22-58BFB3D8ED8E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6445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Poll the completion of the send via </a:t>
            </a:r>
            <a:r>
              <a:rPr kumimoji="1" lang="en-US" altLang="zh-CN" u="sng" dirty="0"/>
              <a:t>polling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431742" cy="1926383"/>
            <a:chOff x="539750" y="3626015"/>
            <a:chExt cx="8431742" cy="1926383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do {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" altLang="zh-CN" b="1" dirty="0" err="1">
                  <a:solidFill>
                    <a:srgbClr val="0432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ibv_poll_cq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bob_com_qp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 while 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== 0);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The request has been successfully sent to the remote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or an error happens  </a:t>
              </a:r>
              <a:endParaRPr kumimoji="1" lang="en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347B1273-35EC-6143-BD3A-44788B758F40}"/>
              </a:ext>
            </a:extLst>
          </p:cNvPr>
          <p:cNvSpPr/>
          <p:nvPr/>
        </p:nvSpPr>
        <p:spPr>
          <a:xfrm>
            <a:off x="2088000" y="2900374"/>
            <a:ext cx="228092" cy="281331"/>
          </a:xfrm>
          <a:prstGeom prst="rect">
            <a:avLst/>
          </a:prstGeom>
          <a:solidFill>
            <a:srgbClr val="0432FF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96ED2B7B-A9D4-2945-B992-9D779DC456B9}"/>
              </a:ext>
            </a:extLst>
          </p:cNvPr>
          <p:cNvSpPr/>
          <p:nvPr/>
        </p:nvSpPr>
        <p:spPr>
          <a:xfrm>
            <a:off x="1632711" y="2927634"/>
            <a:ext cx="6260005" cy="668380"/>
          </a:xfrm>
          <a:custGeom>
            <a:avLst/>
            <a:gdLst>
              <a:gd name="connsiteX0" fmla="*/ 99836 w 6260005"/>
              <a:gd name="connsiteY0" fmla="*/ 120366 h 668380"/>
              <a:gd name="connsiteX1" fmla="*/ 147963 w 6260005"/>
              <a:gd name="connsiteY1" fmla="*/ 665798 h 668380"/>
              <a:gd name="connsiteX2" fmla="*/ 1511542 w 6260005"/>
              <a:gd name="connsiteY2" fmla="*/ 312871 h 668380"/>
              <a:gd name="connsiteX3" fmla="*/ 3115752 w 6260005"/>
              <a:gd name="connsiteY3" fmla="*/ 8071 h 668380"/>
              <a:gd name="connsiteX4" fmla="*/ 5217268 w 6260005"/>
              <a:gd name="connsiteY4" fmla="*/ 649755 h 668380"/>
              <a:gd name="connsiteX5" fmla="*/ 6260005 w 6260005"/>
              <a:gd name="connsiteY5" fmla="*/ 248703 h 668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0005" h="668380">
                <a:moveTo>
                  <a:pt x="99836" y="120366"/>
                </a:moveTo>
                <a:cubicBezTo>
                  <a:pt x="6257" y="377040"/>
                  <a:pt x="-87321" y="633714"/>
                  <a:pt x="147963" y="665798"/>
                </a:cubicBezTo>
                <a:cubicBezTo>
                  <a:pt x="383247" y="697882"/>
                  <a:pt x="1016911" y="422492"/>
                  <a:pt x="1511542" y="312871"/>
                </a:cubicBezTo>
                <a:cubicBezTo>
                  <a:pt x="2006173" y="203250"/>
                  <a:pt x="2498131" y="-48076"/>
                  <a:pt x="3115752" y="8071"/>
                </a:cubicBezTo>
                <a:cubicBezTo>
                  <a:pt x="3733373" y="64218"/>
                  <a:pt x="4693226" y="609650"/>
                  <a:pt x="5217268" y="649755"/>
                </a:cubicBezTo>
                <a:cubicBezTo>
                  <a:pt x="5741310" y="689860"/>
                  <a:pt x="6000657" y="469281"/>
                  <a:pt x="6260005" y="24870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F156BDF2-1B17-5944-9D30-8B373A8D2A5B}"/>
              </a:ext>
            </a:extLst>
          </p:cNvPr>
          <p:cNvSpPr/>
          <p:nvPr/>
        </p:nvSpPr>
        <p:spPr>
          <a:xfrm>
            <a:off x="2197768" y="3096126"/>
            <a:ext cx="1732612" cy="946485"/>
          </a:xfrm>
          <a:custGeom>
            <a:avLst/>
            <a:gdLst>
              <a:gd name="connsiteX0" fmla="*/ 0 w 1732612"/>
              <a:gd name="connsiteY0" fmla="*/ 0 h 946485"/>
              <a:gd name="connsiteX1" fmla="*/ 352927 w 1732612"/>
              <a:gd name="connsiteY1" fmla="*/ 577516 h 946485"/>
              <a:gd name="connsiteX2" fmla="*/ 1540043 w 1732612"/>
              <a:gd name="connsiteY2" fmla="*/ 689811 h 946485"/>
              <a:gd name="connsiteX3" fmla="*/ 1716506 w 1732612"/>
              <a:gd name="connsiteY3" fmla="*/ 946485 h 946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2612" h="946485">
                <a:moveTo>
                  <a:pt x="0" y="0"/>
                </a:moveTo>
                <a:cubicBezTo>
                  <a:pt x="48126" y="231274"/>
                  <a:pt x="96253" y="462548"/>
                  <a:pt x="352927" y="577516"/>
                </a:cubicBezTo>
                <a:cubicBezTo>
                  <a:pt x="609601" y="692484"/>
                  <a:pt x="1312780" y="628316"/>
                  <a:pt x="1540043" y="689811"/>
                </a:cubicBezTo>
                <a:cubicBezTo>
                  <a:pt x="1767306" y="751306"/>
                  <a:pt x="1741906" y="848895"/>
                  <a:pt x="1716506" y="946485"/>
                </a:cubicBezTo>
              </a:path>
            </a:pathLst>
          </a:custGeom>
          <a:noFill/>
          <a:ln w="22225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AD7AC84C-5B6A-7C4E-AFD2-54B1430AE953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28317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Poll the received message from Alice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431742" cy="1926383"/>
            <a:chOff x="539750" y="3626015"/>
            <a:chExt cx="8431742" cy="1926383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do {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" altLang="zh-CN" b="1" dirty="0" err="1">
                  <a:solidFill>
                    <a:srgbClr val="0432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ibv_poll_cq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alice_receive_qp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 while 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== 0);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The message must be stored in </a:t>
              </a:r>
              <a:r>
                <a:rPr kumimoji="1" lang="en-US" altLang="zh-CN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if no error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 // Hello</a:t>
              </a: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77" name="矩形 76">
            <a:extLst>
              <a:ext uri="{FF2B5EF4-FFF2-40B4-BE49-F238E27FC236}">
                <a16:creationId xmlns:a16="http://schemas.microsoft.com/office/drawing/2014/main" id="{AD7AC84C-5B6A-7C4E-AFD2-54B1430AE953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solidFill>
            <a:srgbClr val="0432FF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8505AAA1-7278-5F45-B25B-74E566D6BAE8}"/>
              </a:ext>
            </a:extLst>
          </p:cNvPr>
          <p:cNvSpPr/>
          <p:nvPr/>
        </p:nvSpPr>
        <p:spPr>
          <a:xfrm>
            <a:off x="3750669" y="3172691"/>
            <a:ext cx="4499380" cy="831273"/>
          </a:xfrm>
          <a:custGeom>
            <a:avLst/>
            <a:gdLst>
              <a:gd name="connsiteX0" fmla="*/ 4187986 w 4499380"/>
              <a:gd name="connsiteY0" fmla="*/ 0 h 831273"/>
              <a:gd name="connsiteX1" fmla="*/ 4118713 w 4499380"/>
              <a:gd name="connsiteY1" fmla="*/ 415636 h 831273"/>
              <a:gd name="connsiteX2" fmla="*/ 405695 w 4499380"/>
              <a:gd name="connsiteY2" fmla="*/ 332509 h 831273"/>
              <a:gd name="connsiteX3" fmla="*/ 267149 w 4499380"/>
              <a:gd name="connsiteY3" fmla="*/ 831273 h 831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9380" h="831273">
                <a:moveTo>
                  <a:pt x="4187986" y="0"/>
                </a:moveTo>
                <a:cubicBezTo>
                  <a:pt x="4468540" y="180109"/>
                  <a:pt x="4749095" y="360218"/>
                  <a:pt x="4118713" y="415636"/>
                </a:cubicBezTo>
                <a:cubicBezTo>
                  <a:pt x="3488331" y="471054"/>
                  <a:pt x="1047622" y="263236"/>
                  <a:pt x="405695" y="332509"/>
                </a:cubicBezTo>
                <a:cubicBezTo>
                  <a:pt x="-236232" y="401782"/>
                  <a:pt x="15458" y="616527"/>
                  <a:pt x="267149" y="831273"/>
                </a:cubicBezTo>
              </a:path>
            </a:pathLst>
          </a:custGeom>
          <a:noFill/>
          <a:ln w="22225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7425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5FA4FE-1D2E-0E47-8D2D-ED895267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Lifecycles of the sent message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3FFB38-5429-3E42-9457-989B419D8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Secrets behind RDMA: MMIO &amp; DMA</a:t>
            </a:r>
          </a:p>
          <a:p>
            <a:pPr lvl="1"/>
            <a:r>
              <a:rPr kumimoji="1" lang="en-US" altLang="zh-CN" dirty="0"/>
              <a:t>MMIO: Using LOAD and STORE</a:t>
            </a:r>
          </a:p>
          <a:p>
            <a:pPr lvl="1"/>
            <a:r>
              <a:rPr kumimoji="1" lang="en-US" altLang="zh-CN" dirty="0"/>
              <a:t>DMA: Device directly read/write the memory (provided by </a:t>
            </a:r>
            <a:r>
              <a:rPr kumimoji="1" lang="en-US" altLang="zh-CN" dirty="0">
                <a:highlight>
                  <a:srgbClr val="FFFF00"/>
                </a:highlight>
              </a:rPr>
              <a:t>PCIe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1BE100-B128-064C-86B7-BED560EA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95</a:t>
            </a:fld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D13A8AB-40F8-5C48-B52B-714EE7B44681}"/>
              </a:ext>
            </a:extLst>
          </p:cNvPr>
          <p:cNvGrpSpPr/>
          <p:nvPr/>
        </p:nvGrpSpPr>
        <p:grpSpPr>
          <a:xfrm>
            <a:off x="-28704" y="2529153"/>
            <a:ext cx="9065200" cy="3148709"/>
            <a:chOff x="-377396" y="2836202"/>
            <a:chExt cx="9065200" cy="314870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BCF3485-EADE-7E42-A036-703A3F6FF371}"/>
                </a:ext>
              </a:extLst>
            </p:cNvPr>
            <p:cNvSpPr txBox="1"/>
            <p:nvPr/>
          </p:nvSpPr>
          <p:spPr>
            <a:xfrm>
              <a:off x="-377396" y="5684829"/>
              <a:ext cx="3600164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Century Gothic" charset="0"/>
                  <a:ea typeface="Century Gothic" charset="0"/>
                  <a:cs typeface="Century Gothic" charset="0"/>
                </a:rPr>
                <a:t>Credit: </a:t>
              </a:r>
              <a:r>
                <a:rPr lang="en-US" sz="1350" dirty="0" err="1">
                  <a:latin typeface="Century Gothic" charset="0"/>
                  <a:ea typeface="Century Gothic" charset="0"/>
                  <a:cs typeface="Century Gothic" charset="0"/>
                </a:rPr>
                <a:t>Anuj</a:t>
              </a:r>
              <a:r>
                <a:rPr lang="en-US" sz="1350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sz="1350" dirty="0" err="1">
                  <a:latin typeface="Century Gothic" charset="0"/>
                  <a:ea typeface="Century Gothic" charset="0"/>
                  <a:cs typeface="Century Gothic" charset="0"/>
                </a:rPr>
                <a:t>Kalia’s</a:t>
              </a:r>
              <a:r>
                <a:rPr lang="en-US" sz="1350" dirty="0">
                  <a:latin typeface="Century Gothic" charset="0"/>
                  <a:ea typeface="Century Gothic" charset="0"/>
                  <a:cs typeface="Century Gothic" charset="0"/>
                </a:rPr>
                <a:t> SIGCOMM talk</a:t>
              </a:r>
            </a:p>
          </p:txBody>
        </p:sp>
        <p:cxnSp>
          <p:nvCxnSpPr>
            <p:cNvPr id="6" name="直线连接符 5">
              <a:extLst>
                <a:ext uri="{FF2B5EF4-FFF2-40B4-BE49-F238E27FC236}">
                  <a16:creationId xmlns:a16="http://schemas.microsoft.com/office/drawing/2014/main" id="{A9C54C52-9FDB-4845-8F72-760A359090C9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E8FB204D-150C-074D-B769-BEB28FABA7B1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9DA20C96-8009-F04A-875A-D44DCB4D23AD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2312D343-13A6-654A-B86F-5FAE73110361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 43">
              <a:extLst>
                <a:ext uri="{FF2B5EF4-FFF2-40B4-BE49-F238E27FC236}">
                  <a16:creationId xmlns:a16="http://schemas.microsoft.com/office/drawing/2014/main" id="{32C1D1D3-814E-E540-93E2-520A464477C8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42EFE83-ED53-F443-B656-7698B770DC60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4BE22B-0D92-734B-B7F2-E22B17B2B1E0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2544539-1CEA-4745-B40E-3923C551C84E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2DB020D-F30E-914F-A964-944F07174556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24ADB83-2D8F-8B46-A4D2-3A8637F3B14A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 (</a:t>
              </a:r>
              <a:r>
                <a:rPr kumimoji="1" lang="en-US" altLang="zh-CN" sz="1350" dirty="0" err="1">
                  <a:highlight>
                    <a:srgbClr val="FFFF00"/>
                  </a:highlight>
                  <a:latin typeface="Century Gothic" charset="0"/>
                  <a:ea typeface="Century Gothic" charset="0"/>
                  <a:cs typeface="Century Gothic" charset="0"/>
                </a:rPr>
                <a:t>post_send</a:t>
              </a:r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)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F90E62E8-D5A6-804C-AAB3-1DD7FD9AD2F5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8DF9BDB-9714-0D45-88D5-59D946F0F903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35121CB-F74D-1F4F-B07D-71AAFC2F8E9C}"/>
                </a:ext>
              </a:extLst>
            </p:cNvPr>
            <p:cNvSpPr txBox="1"/>
            <p:nvPr/>
          </p:nvSpPr>
          <p:spPr>
            <a:xfrm>
              <a:off x="6575626" y="4646808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72028A9-C882-E648-94E8-F44A65029D13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</a:p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(</a:t>
              </a:r>
              <a:r>
                <a:rPr kumimoji="1" lang="en-US" altLang="zh-CN" sz="1350" dirty="0" err="1">
                  <a:highlight>
                    <a:srgbClr val="FFFF00"/>
                  </a:highlight>
                  <a:latin typeface="Century Gothic" charset="0"/>
                  <a:ea typeface="Century Gothic" charset="0"/>
                  <a:cs typeface="Century Gothic" charset="0"/>
                </a:rPr>
                <a:t>poll_cq</a:t>
              </a:r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)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B53E515-2210-BC45-9E57-D08EF3F19E6E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508E85A-313B-9A44-9E8A-3909962B0E37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527A36EA-505F-5D42-A58E-8DECC985304C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E1BD212E-A2C5-4448-9A20-166560152AC6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AC89C83C-912B-5043-A4E4-98381FD22C07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7700072F-B576-3F4E-8664-6816E6E4103E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A05E3EA-B805-4C4C-9046-A40F6BDDF83E}"/>
                </a:ext>
              </a:extLst>
            </p:cNvPr>
            <p:cNvSpPr txBox="1"/>
            <p:nvPr/>
          </p:nvSpPr>
          <p:spPr>
            <a:xfrm>
              <a:off x="6575626" y="4946890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9595F84-0D2F-E147-A127-126EA69DC9FF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Two-sided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8" name="任意形状 27">
              <a:extLst>
                <a:ext uri="{FF2B5EF4-FFF2-40B4-BE49-F238E27FC236}">
                  <a16:creationId xmlns:a16="http://schemas.microsoft.com/office/drawing/2014/main" id="{A05850F1-0E20-6C44-BDE2-D3F3817CE80B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1E0CDC8A-AD8F-3A46-B458-D710C0C9AA38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1054F0F5-1F93-AC47-A162-D5BB893836C3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B4C4A340-08C6-3846-854C-149D4D96909A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E6E765C2-87E8-2544-8A4F-CD64C518E6DE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7E6625AC-C31A-9A4D-ACAE-AF57DCE75B16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AD317729-76C8-964C-95D4-2DB5A986DC8C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B510D40D-D9C2-074D-B250-A75E0A50122C}"/>
              </a:ext>
            </a:extLst>
          </p:cNvPr>
          <p:cNvSpPr txBox="1"/>
          <p:nvPr/>
        </p:nvSpPr>
        <p:spPr>
          <a:xfrm>
            <a:off x="6553200" y="2915307"/>
            <a:ext cx="5661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b="1" dirty="0">
                <a:latin typeface="Century Gothic" charset="0"/>
                <a:ea typeface="Century Gothic" charset="0"/>
                <a:cs typeface="Century Gothic" charset="0"/>
              </a:rPr>
              <a:t>CPU</a:t>
            </a:r>
            <a:endParaRPr kumimoji="1" lang="zh-CN" altLang="en-US" sz="15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A1BE3922-1814-FD4A-A3F3-3549A7FF6DF8}"/>
              </a:ext>
            </a:extLst>
          </p:cNvPr>
          <p:cNvCxnSpPr/>
          <p:nvPr/>
        </p:nvCxnSpPr>
        <p:spPr>
          <a:xfrm>
            <a:off x="6873136" y="3275384"/>
            <a:ext cx="5014" cy="218413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A84AE7BA-806F-0443-A633-E23F05E1FB41}"/>
              </a:ext>
            </a:extLst>
          </p:cNvPr>
          <p:cNvSpPr txBox="1"/>
          <p:nvPr/>
        </p:nvSpPr>
        <p:spPr>
          <a:xfrm>
            <a:off x="6924318" y="4986306"/>
            <a:ext cx="211217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7. Memory read to poll</a:t>
            </a:r>
          </a:p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the message</a:t>
            </a:r>
          </a:p>
          <a:p>
            <a:r>
              <a:rPr kumimoji="1" lang="en-US" altLang="zh-CN" sz="1350" dirty="0">
                <a:highlight>
                  <a:srgbClr val="FFFF00"/>
                </a:highlight>
                <a:latin typeface="Century Gothic" charset="0"/>
                <a:ea typeface="Century Gothic" charset="0"/>
                <a:cs typeface="Century Gothic" charset="0"/>
              </a:rPr>
              <a:t>(</a:t>
            </a:r>
            <a:r>
              <a:rPr kumimoji="1" lang="en-US" altLang="zh-CN" sz="1350" dirty="0" err="1">
                <a:highlight>
                  <a:srgbClr val="FFFF00"/>
                </a:highlight>
                <a:latin typeface="Century Gothic" charset="0"/>
                <a:ea typeface="Century Gothic" charset="0"/>
                <a:cs typeface="Century Gothic" charset="0"/>
              </a:rPr>
              <a:t>poll_cq</a:t>
            </a:r>
            <a:r>
              <a:rPr kumimoji="1" lang="en-US" altLang="zh-CN" sz="1350" dirty="0">
                <a:highlight>
                  <a:srgbClr val="FFFF00"/>
                </a:highlight>
                <a:latin typeface="Century Gothic" charset="0"/>
                <a:ea typeface="Century Gothic" charset="0"/>
                <a:cs typeface="Century Gothic" charset="0"/>
              </a:rPr>
              <a:t>)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0" name="Oval 22">
            <a:extLst>
              <a:ext uri="{FF2B5EF4-FFF2-40B4-BE49-F238E27FC236}">
                <a16:creationId xmlns:a16="http://schemas.microsoft.com/office/drawing/2014/main" id="{4DA58C81-DC4E-9B45-927D-A23F72A396B9}"/>
              </a:ext>
            </a:extLst>
          </p:cNvPr>
          <p:cNvSpPr/>
          <p:nvPr/>
        </p:nvSpPr>
        <p:spPr>
          <a:xfrm>
            <a:off x="6527745" y="4369098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7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7F4DBEC0-D769-EE47-B942-21D0EECA95AB}"/>
              </a:ext>
            </a:extLst>
          </p:cNvPr>
          <p:cNvSpPr/>
          <p:nvPr/>
        </p:nvSpPr>
        <p:spPr>
          <a:xfrm flipH="1">
            <a:off x="6153919" y="4772783"/>
            <a:ext cx="719217" cy="207575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35616721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0815E-054B-2E4E-BB48-EB343D15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vs. DPDK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08F8BA-FB38-5042-BB5A-D4B76DE84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5472608"/>
          </a:xfrm>
        </p:spPr>
        <p:txBody>
          <a:bodyPr/>
          <a:lstStyle/>
          <a:p>
            <a:r>
              <a:rPr kumimoji="1" lang="en-US" altLang="zh-CN" dirty="0"/>
              <a:t>Common </a:t>
            </a:r>
          </a:p>
          <a:p>
            <a:pPr lvl="1"/>
            <a:r>
              <a:rPr kumimoji="1" lang="en-US" altLang="zh-CN" dirty="0"/>
              <a:t>Both are kernel bypassing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Advantage of RDMA </a:t>
            </a:r>
          </a:p>
          <a:p>
            <a:pPr lvl="1"/>
            <a:r>
              <a:rPr kumimoji="1" lang="en-US" altLang="zh-CN" dirty="0"/>
              <a:t>Fully supported network in the hardware </a:t>
            </a:r>
          </a:p>
          <a:p>
            <a:pPr lvl="1"/>
            <a:r>
              <a:rPr kumimoji="1" lang="en-US" altLang="zh-CN" dirty="0"/>
              <a:t>Fully zero copy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Advantage of DPDK</a:t>
            </a:r>
          </a:p>
          <a:p>
            <a:pPr lvl="1"/>
            <a:r>
              <a:rPr kumimoji="1" lang="en-US" altLang="zh-CN" dirty="0"/>
              <a:t>More flexible, i.e., can use a customized network protocol </a:t>
            </a:r>
          </a:p>
          <a:p>
            <a:pPr lvl="2"/>
            <a:r>
              <a:rPr kumimoji="1" lang="en-US" altLang="zh-CN" sz="1800" dirty="0"/>
              <a:t>RDMA’s black-boxed network protocol may result in poor performance if not using properly! (we will see)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F74BF3-53E5-4E44-BC97-BA0B970B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71061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95718-825D-7949-91CF-717C5C69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of RDMA (message)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95D2B6-DD74-3A40-A35D-A4E54BB8D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1B2D47-0807-8A43-A653-74C0EFA40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094" y="1306136"/>
            <a:ext cx="6201811" cy="3990826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253911D2-6057-8146-9592-9A2C9C5E7ACE}"/>
              </a:ext>
            </a:extLst>
          </p:cNvPr>
          <p:cNvSpPr txBox="1"/>
          <p:nvPr/>
        </p:nvSpPr>
        <p:spPr>
          <a:xfrm>
            <a:off x="-28704" y="5377780"/>
            <a:ext cx="36001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Century Gothic" charset="0"/>
                <a:ea typeface="Century Gothic" charset="0"/>
                <a:cs typeface="Century Gothic" charset="0"/>
              </a:rPr>
              <a:t>Source: Fast Remote Memory@NSDI’14 </a:t>
            </a:r>
          </a:p>
        </p:txBody>
      </p:sp>
    </p:spTree>
    <p:extLst>
      <p:ext uri="{BB962C8B-B14F-4D97-AF65-F5344CB8AC3E}">
        <p14:creationId xmlns:p14="http://schemas.microsoft.com/office/powerpoint/2010/main" val="41027848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</a:rPr>
              <a:t>Is DPDK &amp; RDMA (messaging)</a:t>
            </a:r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 sufficient? </a:t>
            </a:r>
            <a:endParaRPr lang="en-US" altLang="zh-CN" b="0" kern="0" dirty="0">
              <a:solidFill>
                <a:srgbClr val="BE384B"/>
              </a:solidFill>
              <a:latin typeface="+mn-lt"/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64537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F59AFF-8452-154B-8979-1A9F634E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CPU is becoming the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3B64F7-BFA3-324D-A6C4-18F85031D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DA5460-2C5A-8740-A9B9-16C73164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29175C-E543-AA49-AD44-8E958FD21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597" y="1129308"/>
            <a:ext cx="56007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867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275C5-1ECD-E048-AC6F-CF76619B5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CPU is the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7C97B4-C884-C849-B062-1FD292953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CPU cannot become faster</a:t>
            </a:r>
          </a:p>
          <a:p>
            <a:pPr lvl="1"/>
            <a:r>
              <a:rPr lang="en-US" altLang="zh-CN" dirty="0"/>
              <a:t>Power wall</a:t>
            </a:r>
            <a:r>
              <a:rPr lang="zh-CN" altLang="en-US" dirty="0"/>
              <a:t> </a:t>
            </a:r>
            <a:r>
              <a:rPr lang="en-US" altLang="zh-CN" dirty="0"/>
              <a:t>(e.g., </a:t>
            </a:r>
            <a:r>
              <a:rPr lang="en-US" altLang="zh-CN" dirty="0" err="1"/>
              <a:t>dennard</a:t>
            </a:r>
            <a:r>
              <a:rPr lang="en-US" altLang="zh-CN" dirty="0"/>
              <a:t> scaling), The decline of Moore's Law 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NIC is continuously becoming faster</a:t>
            </a:r>
          </a:p>
          <a:p>
            <a:pPr lvl="1"/>
            <a:r>
              <a:rPr lang="en-US" altLang="zh-CN" dirty="0"/>
              <a:t>Lower latency (down to 600ns) </a:t>
            </a:r>
          </a:p>
          <a:p>
            <a:pPr lvl="1"/>
            <a:r>
              <a:rPr lang="en-US" altLang="zh-CN" dirty="0"/>
              <a:t>Higher bandwidth (up to </a:t>
            </a:r>
            <a:r>
              <a:rPr lang="en-US" altLang="zh-CN" b="1" dirty="0">
                <a:solidFill>
                  <a:srgbClr val="C00000"/>
                </a:solidFill>
              </a:rPr>
              <a:t>400Gbps</a:t>
            </a:r>
            <a:r>
              <a:rPr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75DDB9-5364-1340-A09F-D2263BF53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745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538596-2153-1941-B4CB-6A7DBA05C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Maybe we do not need such high bandwidth? 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90BDD7-7BD6-4D44-9C5A-BADF734D7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Most of the time the workload is </a:t>
            </a:r>
            <a:r>
              <a:rPr lang="en-US" altLang="zh-CN" u="sng" dirty="0">
                <a:solidFill>
                  <a:srgbClr val="C00000"/>
                </a:solidFill>
              </a:rPr>
              <a:t>idle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b="1" u="sng" dirty="0">
                <a:solidFill>
                  <a:srgbClr val="C00000"/>
                </a:solidFill>
              </a:rPr>
              <a:t>Latency</a:t>
            </a:r>
            <a:r>
              <a:rPr lang="en-US" altLang="zh-CN" dirty="0"/>
              <a:t> is more important than the bandwidth when the workload is idle</a:t>
            </a:r>
          </a:p>
          <a:p>
            <a:r>
              <a:rPr lang="en-US" altLang="zh-CN" dirty="0"/>
              <a:t>CPU achieves relatively low latency if idle</a:t>
            </a:r>
            <a:r>
              <a:rPr lang="zh-CN" altLang="en-US" dirty="0"/>
              <a:t> </a:t>
            </a:r>
            <a:r>
              <a:rPr lang="en-US" altLang="zh-CN" dirty="0"/>
              <a:t>w/</a:t>
            </a:r>
            <a:r>
              <a:rPr lang="zh-CN" altLang="en-US" dirty="0"/>
              <a:t> </a:t>
            </a:r>
            <a:r>
              <a:rPr lang="en-US" altLang="zh-CN" dirty="0"/>
              <a:t>kernel-bypassing network</a:t>
            </a:r>
          </a:p>
          <a:p>
            <a:pPr lvl="1"/>
            <a:r>
              <a:rPr lang="en-US" altLang="zh-CN" dirty="0"/>
              <a:t>No request </a:t>
            </a:r>
            <a:r>
              <a:rPr lang="en-US" altLang="zh-CN" b="1" dirty="0">
                <a:solidFill>
                  <a:srgbClr val="C00000"/>
                </a:solidFill>
              </a:rPr>
              <a:t>queuing</a:t>
            </a:r>
            <a:r>
              <a:rPr lang="en-US" altLang="zh-CN" dirty="0"/>
              <a:t> effect</a:t>
            </a:r>
          </a:p>
          <a:p>
            <a:pPr lvl="1"/>
            <a:r>
              <a:rPr lang="en-US" altLang="zh-CN" dirty="0"/>
              <a:t>e.g., Two-sided RDMA achieves </a:t>
            </a:r>
            <a:r>
              <a:rPr lang="en-US" altLang="zh-CN" u="sng" dirty="0"/>
              <a:t>2.2us</a:t>
            </a:r>
            <a:r>
              <a:rPr lang="en-US" altLang="zh-CN" dirty="0"/>
              <a:t> RTT</a:t>
            </a:r>
          </a:p>
          <a:p>
            <a:pPr lvl="1"/>
            <a:r>
              <a:rPr lang="en-US" altLang="zh-CN" dirty="0"/>
              <a:t>NIC RTT: ~1.5us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B3ABAA-2F5D-5A4A-BD09-BEC948CC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 dirty="0"/>
          </a:p>
        </p:txBody>
      </p:sp>
      <p:sp>
        <p:nvSpPr>
          <p:cNvPr id="5" name="AutoShape 2" descr="魅影赛车首秀东望洋谢安创全场组别最速！,China GT中国超级跑车锦标赛">
            <a:extLst>
              <a:ext uri="{FF2B5EF4-FFF2-40B4-BE49-F238E27FC236}">
                <a16:creationId xmlns:a16="http://schemas.microsoft.com/office/drawing/2014/main" id="{22D8C6B3-A30E-9C43-9151-45DB895D2C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赛车| Brembo - Sito Ufficiale">
            <a:extLst>
              <a:ext uri="{FF2B5EF4-FFF2-40B4-BE49-F238E27FC236}">
                <a16:creationId xmlns:a16="http://schemas.microsoft.com/office/drawing/2014/main" id="{311D0841-5E58-264F-9E78-A9E6E3796A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AutoShape 6" descr="赛车| Brembo - Sito Ufficiale">
            <a:extLst>
              <a:ext uri="{FF2B5EF4-FFF2-40B4-BE49-F238E27FC236}">
                <a16:creationId xmlns:a16="http://schemas.microsoft.com/office/drawing/2014/main" id="{FDDDE97A-A84A-C543-A69E-BB238D38F4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009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40700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809B57-CEA6-A045-8321-FC286B01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 hidden assumption of low-latency two-sided RDMA is using polling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BD99A7-14C2-564B-BF3F-35ADAC24B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62DBE57-0F6D-6840-965D-2399B8879DA9}"/>
              </a:ext>
            </a:extLst>
          </p:cNvPr>
          <p:cNvGrpSpPr/>
          <p:nvPr/>
        </p:nvGrpSpPr>
        <p:grpSpPr>
          <a:xfrm>
            <a:off x="356129" y="2065412"/>
            <a:ext cx="8431742" cy="1926383"/>
            <a:chOff x="539750" y="3626015"/>
            <a:chExt cx="8431742" cy="1926383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CCA3761-F456-E646-960C-DFCF4AD52235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{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ibv_poll_cq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alice_receive_qp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 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while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== 0);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The message must be stored in </a:t>
              </a:r>
              <a:r>
                <a:rPr kumimoji="1" lang="en-US" altLang="zh-CN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if no error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 // Hello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7CC522C-D34F-DF4D-91CC-9FD9F6FEC624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9A373424-BD59-B24C-92DD-C8F3AC273E9F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C0EC092F-628A-7F48-BD6B-7247EF5F44B4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54DACAB0-F352-4B4A-9209-B1E92F48C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376541"/>
            <a:ext cx="8229600" cy="1197061"/>
          </a:xfrm>
        </p:spPr>
        <p:txBody>
          <a:bodyPr/>
          <a:lstStyle/>
          <a:p>
            <a:r>
              <a:rPr lang="en-US" altLang="zh-CN" dirty="0"/>
              <a:t>Example:  Bob uses polling to receive messages from the receive queue</a:t>
            </a:r>
          </a:p>
          <a:p>
            <a:pPr lvl="1"/>
            <a:r>
              <a:rPr lang="en-US" altLang="zh-CN" dirty="0"/>
              <a:t>The while loop can easily burn the CPU! </a:t>
            </a:r>
          </a:p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9822B-EF61-C6BE-4305-045C6F4E40E2}"/>
              </a:ext>
            </a:extLst>
          </p:cNvPr>
          <p:cNvSpPr txBox="1">
            <a:spLocks/>
          </p:cNvSpPr>
          <p:nvPr/>
        </p:nvSpPr>
        <p:spPr>
          <a:xfrm>
            <a:off x="273578" y="4338459"/>
            <a:ext cx="8229600" cy="1197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Problems of polling </a:t>
            </a:r>
          </a:p>
          <a:p>
            <a:pPr lvl="1"/>
            <a:r>
              <a:rPr lang="en-US" altLang="zh-CN" dirty="0"/>
              <a:t>Extra CPU core usage (CPU cannot be used for others )</a:t>
            </a:r>
          </a:p>
          <a:p>
            <a:pPr lvl="1"/>
            <a:r>
              <a:rPr lang="en-US" altLang="zh-CN" dirty="0"/>
              <a:t>Extra energy consumptions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67244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FEB75-22D0-394F-9DC7-8991C8C2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we use interrupt to reduce the energy?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186E33-1A8F-F648-A4CB-677CBBA8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Interrupt: </a:t>
            </a:r>
          </a:p>
          <a:p>
            <a:pPr lvl="1"/>
            <a:r>
              <a:rPr kumimoji="1" lang="en-US" altLang="zh-CN" dirty="0"/>
              <a:t>Yield to the kernel, will be scheduled back once the message is received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Energy efficient</a:t>
            </a:r>
            <a:r>
              <a:rPr kumimoji="1" lang="en-US" altLang="zh-CN" dirty="0"/>
              <a:t>: CPU has nearly zero costs if no interrupt comes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9478DA-3D31-EA4A-93D9-D972CEE9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1BB4FB-B000-7142-9631-A2ADE8B67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589969"/>
            <a:ext cx="5976664" cy="399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8318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FEB75-22D0-394F-9DC7-8991C8C2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we use interrupt to reduce the energy?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186E33-1A8F-F648-A4CB-677CBBA8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Interrupt: </a:t>
            </a:r>
          </a:p>
          <a:p>
            <a:pPr lvl="1"/>
            <a:r>
              <a:rPr kumimoji="1" lang="en-US" altLang="zh-CN" dirty="0"/>
              <a:t>Yield to the kernel, will be scheduled back once the message is received </a:t>
            </a:r>
          </a:p>
          <a:p>
            <a:r>
              <a:rPr kumimoji="1" lang="en-US" altLang="zh-CN" dirty="0"/>
              <a:t>Problem: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1000X</a:t>
            </a:r>
            <a:r>
              <a:rPr kumimoji="1" lang="en-US" altLang="zh-CN" dirty="0"/>
              <a:t> latency increases! (2us vs. 2ms)</a:t>
            </a:r>
          </a:p>
          <a:p>
            <a:pPr lvl="2"/>
            <a:r>
              <a:rPr kumimoji="1" lang="en-US" altLang="zh-CN" sz="1800" dirty="0"/>
              <a:t>Due to the kernel and scheduling effects of the CPU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9478DA-3D31-EA4A-93D9-D972CEE9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5A9AE07-ECE4-F043-ADC8-B5E132E428F3}"/>
              </a:ext>
            </a:extLst>
          </p:cNvPr>
          <p:cNvSpPr/>
          <p:nvPr/>
        </p:nvSpPr>
        <p:spPr>
          <a:xfrm>
            <a:off x="1343050" y="3734158"/>
            <a:ext cx="645790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Dilemma between energy &amp; performance! </a:t>
            </a:r>
            <a:endParaRPr lang="en-US" altLang="zh-CN" sz="24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193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1135739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Does</a:t>
            </a:r>
            <a:r>
              <a:rPr lang="zh-CN" altLang="en-US" b="0" kern="0" dirty="0">
                <a:solidFill>
                  <a:srgbClr val="BE384B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kernel-bypassing networking sufficient?</a:t>
            </a:r>
            <a:endParaRPr kumimoji="0" lang="en-US" altLang="zh-CN" b="0" kern="0" dirty="0">
              <a:solidFill>
                <a:srgbClr val="BE384B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D4FB1AE-837F-2446-9523-E4F3FE481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3073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Not sufficient!</a:t>
            </a:r>
          </a:p>
        </p:txBody>
      </p:sp>
    </p:spTree>
    <p:extLst>
      <p:ext uri="{BB962C8B-B14F-4D97-AF65-F5344CB8AC3E}">
        <p14:creationId xmlns:p14="http://schemas.microsoft.com/office/powerpoint/2010/main" val="8152705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1135739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dirty="0">
                <a:solidFill>
                  <a:srgbClr val="AE243B"/>
                </a:solidFill>
                <a:latin typeface="Helvetica" pitchFamily="2" charset="0"/>
              </a:rPr>
              <a:t>Efficiency = performance + low  power consumption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E6683F1-0294-C94F-8BD4-BF1BD25A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0" y="3577580"/>
            <a:ext cx="67945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3472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13742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We also need CPU bypassing!</a:t>
            </a:r>
            <a:endParaRPr kumimoji="0" lang="en-US" altLang="zh-CN" b="0" kern="0" dirty="0">
              <a:solidFill>
                <a:srgbClr val="BE384B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23581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AEBF8-58CA-1148-8315-6796511A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concepts of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9C1B1D-A0D3-E946-A007-E70BA8148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lang="en" altLang="zh-CN" dirty="0"/>
              <a:t>Queue Pairs 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rgbClr val="C00000"/>
                </a:solidFill>
              </a:rPr>
              <a:t>S</a:t>
            </a:r>
            <a:r>
              <a:rPr lang="en-US" altLang="zh-CN" dirty="0"/>
              <a:t>end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ueue, </a:t>
            </a:r>
            <a:r>
              <a:rPr lang="en-US" altLang="zh-CN" dirty="0">
                <a:solidFill>
                  <a:srgbClr val="C00000"/>
                </a:solidFill>
              </a:rPr>
              <a:t>C</a:t>
            </a:r>
            <a:r>
              <a:rPr lang="en-US" altLang="zh-CN" dirty="0"/>
              <a:t>omplete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 and </a:t>
            </a:r>
            <a:r>
              <a:rPr lang="en-US" altLang="zh-CN" dirty="0">
                <a:solidFill>
                  <a:srgbClr val="C00000"/>
                </a:solidFill>
              </a:rPr>
              <a:t>R</a:t>
            </a:r>
            <a:r>
              <a:rPr lang="en-US" altLang="zh-CN" dirty="0"/>
              <a:t>eceive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ueue)</a:t>
            </a:r>
          </a:p>
          <a:p>
            <a:pPr lvl="1"/>
            <a:r>
              <a:rPr lang="en-US" altLang="zh-CN" dirty="0"/>
              <a:t>SQ, CQ &amp;  RQ</a:t>
            </a:r>
          </a:p>
          <a:p>
            <a:pPr lvl="1"/>
            <a:r>
              <a:rPr lang="en-US" altLang="zh-CN" dirty="0"/>
              <a:t>A group of queues form an RDMA connection</a:t>
            </a:r>
          </a:p>
          <a:p>
            <a:pPr lvl="2"/>
            <a:r>
              <a:rPr lang="en-US" altLang="zh-CN" sz="1800" dirty="0"/>
              <a:t>Analog to connections in TCP/IP </a:t>
            </a:r>
          </a:p>
          <a:p>
            <a:r>
              <a:rPr lang="en-US" altLang="zh-CN" dirty="0">
                <a:solidFill>
                  <a:schemeClr val="tx1"/>
                </a:solidFill>
              </a:rPr>
              <a:t>User posts networking requests to the SQ</a:t>
            </a:r>
          </a:p>
          <a:p>
            <a:pPr lvl="1"/>
            <a:r>
              <a:rPr lang="en" altLang="zh-CN" dirty="0"/>
              <a:t>Two-sided: message datagram (like </a:t>
            </a:r>
            <a:r>
              <a:rPr lang="en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send/</a:t>
            </a:r>
            <a:r>
              <a:rPr lang="en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recv</a:t>
            </a:r>
            <a:r>
              <a:rPr lang="en" altLang="zh-CN" dirty="0"/>
              <a:t>)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One-sided</a:t>
            </a:r>
            <a:r>
              <a:rPr lang="en" altLang="zh-CN" dirty="0"/>
              <a:t>: remote read/write (in a CPU bypassing way!) </a:t>
            </a:r>
          </a:p>
          <a:p>
            <a:r>
              <a:rPr lang="en" altLang="zh-CN" dirty="0"/>
              <a:t>Get the completion events from the CQ </a:t>
            </a:r>
          </a:p>
          <a:p>
            <a:r>
              <a:rPr lang="en" altLang="zh-CN" dirty="0"/>
              <a:t>Receive two-sided messages from the RQ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5B0F3B-17BB-BA4C-A08A-8846CA17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32173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01A25-B8F7-DB49-B183-9C9D1F39F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CC1DED-33E6-3844-BC77-A6A2C64D4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Observation: </a:t>
            </a:r>
          </a:p>
          <a:p>
            <a:pPr lvl="1"/>
            <a:r>
              <a:rPr kumimoji="1" lang="en-US" altLang="zh-CN" dirty="0"/>
              <a:t>Remote read/write operations is common in applications </a:t>
            </a:r>
          </a:p>
          <a:p>
            <a:pPr lvl="2"/>
            <a:r>
              <a:rPr kumimoji="1" lang="en-US" altLang="zh-CN" sz="1800" dirty="0"/>
              <a:t>We can let NIC do all these operations! </a:t>
            </a:r>
          </a:p>
          <a:p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238AED-722F-8D4C-8848-F4D550D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5636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01A25-B8F7-DB49-B183-9C9D1F39F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CC1DED-33E6-3844-BC77-A6A2C64D4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489654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Observation: </a:t>
            </a:r>
          </a:p>
          <a:p>
            <a:pPr lvl="1"/>
            <a:r>
              <a:rPr kumimoji="1" lang="en-US" altLang="zh-CN" dirty="0"/>
              <a:t>Remote read/write operations is common in applications </a:t>
            </a:r>
          </a:p>
          <a:p>
            <a:pPr lvl="2"/>
            <a:r>
              <a:rPr kumimoji="1" lang="en-US" altLang="zh-CN" sz="1800" dirty="0"/>
              <a:t>We can let NIC do all these operations! </a:t>
            </a:r>
          </a:p>
          <a:p>
            <a:r>
              <a:rPr kumimoji="1" lang="en-US" altLang="zh-CN" sz="1600" dirty="0"/>
              <a:t>One-sided RDMA </a:t>
            </a:r>
          </a:p>
          <a:p>
            <a:pPr lvl="1"/>
            <a:r>
              <a:rPr kumimoji="1" lang="en-US" altLang="zh-CN" sz="1600" b="1" dirty="0">
                <a:solidFill>
                  <a:srgbClr val="C00000"/>
                </a:solidFill>
              </a:rPr>
              <a:t>READ</a:t>
            </a:r>
            <a:r>
              <a:rPr kumimoji="1" lang="en-US" altLang="zh-CN" sz="1600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kumimoji="1" lang="en-US" altLang="zh-CN" sz="1800" dirty="0"/>
              <a:t>The NIC can directly read the server memory bypassing server CPU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WRITE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sz="1800" dirty="0"/>
              <a:t>The NIC can directly write the server memory bypassing server CPU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ATOMICS</a:t>
            </a:r>
            <a:r>
              <a:rPr kumimoji="1" lang="en-US" altLang="zh-CN" dirty="0"/>
              <a:t> (fetch &amp; add, compare &amp; swap) </a:t>
            </a:r>
          </a:p>
          <a:p>
            <a:pPr lvl="2"/>
            <a:r>
              <a:rPr kumimoji="1" lang="en-US" altLang="zh-CN" sz="1800" dirty="0"/>
              <a:t>The NIC can directly execute atomic operations bypassing server CPU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238AED-722F-8D4C-8848-F4D550D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927161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8F24EBA-EBEE-F341-8066-1A40C510271D}"/>
              </a:ext>
            </a:extLst>
          </p:cNvPr>
          <p:cNvSpPr txBox="1"/>
          <p:nvPr/>
        </p:nvSpPr>
        <p:spPr>
          <a:xfrm>
            <a:off x="1579211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1AC889B-C5A1-1944-8CE0-AF48CDBC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remote memory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17AFA7-A968-554D-818D-75CABB764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03293"/>
          </a:xfrm>
        </p:spPr>
        <p:txBody>
          <a:bodyPr/>
          <a:lstStyle/>
          <a:p>
            <a:r>
              <a:rPr kumimoji="1" lang="en-US" altLang="zh-CN" dirty="0"/>
              <a:t>Suppose we want to implement a remote procedure call (RPC) with RDMA </a:t>
            </a:r>
          </a:p>
          <a:p>
            <a:pPr lvl="1"/>
            <a:r>
              <a:rPr kumimoji="1" lang="en-US" altLang="zh-CN" dirty="0"/>
              <a:t>The RPC will simply do a memory copy 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For simplicity, we assume only the requester copies to the responder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F7B6DA-8116-584F-9148-31B5ACEC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111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9A2DF07-0335-F142-A82F-6CBBF35F7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03" y="2844865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98CB0DDB-8D73-E74C-8D74-797B11741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211" y="2920951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E324901-85A3-9D40-BD3E-1BCCFFDA7EEB}"/>
              </a:ext>
            </a:extLst>
          </p:cNvPr>
          <p:cNvGrpSpPr/>
          <p:nvPr/>
        </p:nvGrpSpPr>
        <p:grpSpPr>
          <a:xfrm>
            <a:off x="3573810" y="3077404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8" name="云形 7">
              <a:extLst>
                <a:ext uri="{FF2B5EF4-FFF2-40B4-BE49-F238E27FC236}">
                  <a16:creationId xmlns:a16="http://schemas.microsoft.com/office/drawing/2014/main" id="{D75263B5-E89C-EF48-A04C-59147E40CAA8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BB99D3D-E2E2-254D-8360-BEEC075E672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3972ACC6-68FD-C441-9C11-D49FF9178858}"/>
              </a:ext>
            </a:extLst>
          </p:cNvPr>
          <p:cNvSpPr txBox="1"/>
          <p:nvPr/>
        </p:nvSpPr>
        <p:spPr>
          <a:xfrm>
            <a:off x="824494" y="3363761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46E6B6B-5B1A-6842-A55A-2922AC793E35}"/>
              </a:ext>
            </a:extLst>
          </p:cNvPr>
          <p:cNvSpPr txBox="1"/>
          <p:nvPr/>
        </p:nvSpPr>
        <p:spPr>
          <a:xfrm>
            <a:off x="7499822" y="3363761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226A297-51DA-6E46-AEE8-E740A9AE121E}"/>
              </a:ext>
            </a:extLst>
          </p:cNvPr>
          <p:cNvSpPr/>
          <p:nvPr/>
        </p:nvSpPr>
        <p:spPr>
          <a:xfrm>
            <a:off x="824494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46824E-FC24-2F4F-AF2D-67F57349CD51}"/>
              </a:ext>
            </a:extLst>
          </p:cNvPr>
          <p:cNvSpPr txBox="1"/>
          <p:nvPr/>
        </p:nvSpPr>
        <p:spPr>
          <a:xfrm>
            <a:off x="6278438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777437A-793C-7F4D-A30A-D662FE0D5F09}"/>
              </a:ext>
            </a:extLst>
          </p:cNvPr>
          <p:cNvSpPr/>
          <p:nvPr/>
        </p:nvSpPr>
        <p:spPr>
          <a:xfrm>
            <a:off x="5512320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CE8A24D-84DC-8748-A485-DB0A6D37B3AA}"/>
              </a:ext>
            </a:extLst>
          </p:cNvPr>
          <p:cNvSpPr/>
          <p:nvPr/>
        </p:nvSpPr>
        <p:spPr>
          <a:xfrm>
            <a:off x="1175202" y="4503520"/>
            <a:ext cx="998984" cy="252882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41562AB-C1EB-1443-B771-3492169D138C}"/>
              </a:ext>
            </a:extLst>
          </p:cNvPr>
          <p:cNvSpPr/>
          <p:nvPr/>
        </p:nvSpPr>
        <p:spPr>
          <a:xfrm>
            <a:off x="6447630" y="4503520"/>
            <a:ext cx="998984" cy="252882"/>
          </a:xfrm>
          <a:prstGeom prst="rect">
            <a:avLst/>
          </a:prstGeom>
          <a:solidFill>
            <a:srgbClr val="0432FF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C0F07F6F-D2DE-7440-9059-E32203D89422}"/>
              </a:ext>
            </a:extLst>
          </p:cNvPr>
          <p:cNvSpPr/>
          <p:nvPr/>
        </p:nvSpPr>
        <p:spPr>
          <a:xfrm>
            <a:off x="1935678" y="4238698"/>
            <a:ext cx="4512623" cy="919417"/>
          </a:xfrm>
          <a:custGeom>
            <a:avLst/>
            <a:gdLst>
              <a:gd name="connsiteX0" fmla="*/ 0 w 4512623"/>
              <a:gd name="connsiteY0" fmla="*/ 285801 h 919417"/>
              <a:gd name="connsiteX1" fmla="*/ 617517 w 4512623"/>
              <a:gd name="connsiteY1" fmla="*/ 793 h 919417"/>
              <a:gd name="connsiteX2" fmla="*/ 2054431 w 4512623"/>
              <a:gd name="connsiteY2" fmla="*/ 226424 h 919417"/>
              <a:gd name="connsiteX3" fmla="*/ 3158836 w 4512623"/>
              <a:gd name="connsiteY3" fmla="*/ 915193 h 919417"/>
              <a:gd name="connsiteX4" fmla="*/ 4512623 w 4512623"/>
              <a:gd name="connsiteY4" fmla="*/ 463931 h 91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623" h="919417">
                <a:moveTo>
                  <a:pt x="0" y="285801"/>
                </a:moveTo>
                <a:cubicBezTo>
                  <a:pt x="137556" y="148245"/>
                  <a:pt x="275112" y="10689"/>
                  <a:pt x="617517" y="793"/>
                </a:cubicBezTo>
                <a:cubicBezTo>
                  <a:pt x="959922" y="-9103"/>
                  <a:pt x="1630878" y="74024"/>
                  <a:pt x="2054431" y="226424"/>
                </a:cubicBezTo>
                <a:cubicBezTo>
                  <a:pt x="2477984" y="378824"/>
                  <a:pt x="2749137" y="875609"/>
                  <a:pt x="3158836" y="915193"/>
                </a:cubicBezTo>
                <a:cubicBezTo>
                  <a:pt x="3568535" y="954777"/>
                  <a:pt x="4040579" y="709354"/>
                  <a:pt x="4512623" y="46393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7EDB63-9D3D-AC47-99A3-773CD17E943A}"/>
              </a:ext>
            </a:extLst>
          </p:cNvPr>
          <p:cNvSpPr txBox="1"/>
          <p:nvPr/>
        </p:nvSpPr>
        <p:spPr>
          <a:xfrm>
            <a:off x="4032070" y="4445295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Copy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5638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570100-D9A5-AD41-93D6-31143EE4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approach: two-sided RDMA based RPC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AFDE53-9DF4-5449-88E6-FCABFC537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112</a:t>
            </a:fld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43D44E3-5DF3-C146-9DC6-A0E09F0E738A}"/>
              </a:ext>
            </a:extLst>
          </p:cNvPr>
          <p:cNvGrpSpPr/>
          <p:nvPr/>
        </p:nvGrpSpPr>
        <p:grpSpPr>
          <a:xfrm>
            <a:off x="799714" y="1129308"/>
            <a:ext cx="7741486" cy="4471925"/>
            <a:chOff x="946318" y="2836202"/>
            <a:chExt cx="7741486" cy="447192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F4913861-E434-244E-8CF3-B5FC464376E3}"/>
                </a:ext>
              </a:extLst>
            </p:cNvPr>
            <p:cNvCxnSpPr>
              <a:cxnSpLocks/>
            </p:cNvCxnSpPr>
            <p:nvPr/>
          </p:nvCxnSpPr>
          <p:spPr>
            <a:xfrm>
              <a:off x="3297761" y="3607679"/>
              <a:ext cx="0" cy="370044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712C45D1-CB0A-714A-8678-45FC9451E3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6036" y="3607679"/>
              <a:ext cx="1" cy="370044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17F9AD0C-EA3C-5C46-B87F-EF806979C83E}"/>
                </a:ext>
              </a:extLst>
            </p:cNvPr>
            <p:cNvCxnSpPr>
              <a:cxnSpLocks/>
            </p:cNvCxnSpPr>
            <p:nvPr/>
          </p:nvCxnSpPr>
          <p:spPr>
            <a:xfrm>
              <a:off x="5120785" y="3582433"/>
              <a:ext cx="22047" cy="372569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97CD44C6-7EA6-004E-AEC5-FD9607C6C49C}"/>
                </a:ext>
              </a:extLst>
            </p:cNvPr>
            <p:cNvCxnSpPr>
              <a:cxnSpLocks/>
            </p:cNvCxnSpPr>
            <p:nvPr/>
          </p:nvCxnSpPr>
          <p:spPr>
            <a:xfrm>
              <a:off x="5754045" y="3607679"/>
              <a:ext cx="0" cy="370044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 43">
              <a:extLst>
                <a:ext uri="{FF2B5EF4-FFF2-40B4-BE49-F238E27FC236}">
                  <a16:creationId xmlns:a16="http://schemas.microsoft.com/office/drawing/2014/main" id="{2251B68B-6223-C14A-ACD6-99AF0DE0B06D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4281554-3494-FE4B-BFFA-F2509C86FDA0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51232B87-A36D-7E48-88BF-29EC0A2D361A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9091802C-3E93-1548-8638-07F8A7EECD78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9AC86E2A-A581-5043-969F-7BAE3ED401A7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CADBCB34-B590-2D4E-801B-37DE20F0E071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5" name="任意形状 44">
              <a:extLst>
                <a:ext uri="{FF2B5EF4-FFF2-40B4-BE49-F238E27FC236}">
                  <a16:creationId xmlns:a16="http://schemas.microsoft.com/office/drawing/2014/main" id="{CB0A3305-4C93-B04C-AAD8-9D861580D33C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39E9DC7-7068-B84E-A1B5-CFEAF175C6A3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433222E-F199-9A47-A9B7-90EFD1F2ABB8}"/>
                </a:ext>
              </a:extLst>
            </p:cNvPr>
            <p:cNvSpPr txBox="1"/>
            <p:nvPr/>
          </p:nvSpPr>
          <p:spPr>
            <a:xfrm>
              <a:off x="6575626" y="4646808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5CB39A9-7AC3-BD44-88B8-ECCA39A1F55D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2B131A2-F560-8243-92D8-932D7FC5368C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2CF43BC9-2D1C-894E-AC4A-9B3628ACEBE3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1" name="任意形状 50">
              <a:extLst>
                <a:ext uri="{FF2B5EF4-FFF2-40B4-BE49-F238E27FC236}">
                  <a16:creationId xmlns:a16="http://schemas.microsoft.com/office/drawing/2014/main" id="{6ACB27E1-0D03-2040-BF62-8338BA2CFAA9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37C03010-2E88-BB46-A4F7-881C25DA2571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箭头连接符 52">
              <a:extLst>
                <a:ext uri="{FF2B5EF4-FFF2-40B4-BE49-F238E27FC236}">
                  <a16:creationId xmlns:a16="http://schemas.microsoft.com/office/drawing/2014/main" id="{20AFD68F-B661-474C-9393-007350B577C3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任意形状 53">
              <a:extLst>
                <a:ext uri="{FF2B5EF4-FFF2-40B4-BE49-F238E27FC236}">
                  <a16:creationId xmlns:a16="http://schemas.microsoft.com/office/drawing/2014/main" id="{E994BAEB-0D3C-8447-BFC5-7D636CFFCAE8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93FD5D4-E032-9C42-8055-5E3FD2777D1B}"/>
                </a:ext>
              </a:extLst>
            </p:cNvPr>
            <p:cNvSpPr txBox="1"/>
            <p:nvPr/>
          </p:nvSpPr>
          <p:spPr>
            <a:xfrm>
              <a:off x="6575626" y="4946890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0C58906-87D7-7944-A2AC-3CA09A8E1548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Two-sided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7" name="任意形状 56">
              <a:extLst>
                <a:ext uri="{FF2B5EF4-FFF2-40B4-BE49-F238E27FC236}">
                  <a16:creationId xmlns:a16="http://schemas.microsoft.com/office/drawing/2014/main" id="{705B63C2-07B2-B14B-B1A1-5720442F231E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58" name="Oval 22">
              <a:extLst>
                <a:ext uri="{FF2B5EF4-FFF2-40B4-BE49-F238E27FC236}">
                  <a16:creationId xmlns:a16="http://schemas.microsoft.com/office/drawing/2014/main" id="{C029919B-03D9-2843-9107-BF705906C13D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59" name="Oval 22">
              <a:extLst>
                <a:ext uri="{FF2B5EF4-FFF2-40B4-BE49-F238E27FC236}">
                  <a16:creationId xmlns:a16="http://schemas.microsoft.com/office/drawing/2014/main" id="{1E4AC689-4E0C-3547-BF8F-DC4F6DB8CD60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0" name="Oval 22">
              <a:extLst>
                <a:ext uri="{FF2B5EF4-FFF2-40B4-BE49-F238E27FC236}">
                  <a16:creationId xmlns:a16="http://schemas.microsoft.com/office/drawing/2014/main" id="{5C38B086-1CF4-1442-9511-0ED75BC2AA6B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1" name="Oval 22">
              <a:extLst>
                <a:ext uri="{FF2B5EF4-FFF2-40B4-BE49-F238E27FC236}">
                  <a16:creationId xmlns:a16="http://schemas.microsoft.com/office/drawing/2014/main" id="{E4EEA1F0-C97B-DA41-A966-28ACB32CB12A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2" name="Oval 22">
              <a:extLst>
                <a:ext uri="{FF2B5EF4-FFF2-40B4-BE49-F238E27FC236}">
                  <a16:creationId xmlns:a16="http://schemas.microsoft.com/office/drawing/2014/main" id="{8D81A0CF-AA3B-9641-A197-6B819B97AE1A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3" name="Oval 22">
              <a:extLst>
                <a:ext uri="{FF2B5EF4-FFF2-40B4-BE49-F238E27FC236}">
                  <a16:creationId xmlns:a16="http://schemas.microsoft.com/office/drawing/2014/main" id="{75F601D5-ECA6-1F49-BCE5-F6AA952D9D19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89E41BBD-9028-C54E-B766-5DED169568E6}"/>
              </a:ext>
            </a:extLst>
          </p:cNvPr>
          <p:cNvSpPr txBox="1"/>
          <p:nvPr/>
        </p:nvSpPr>
        <p:spPr>
          <a:xfrm>
            <a:off x="6057904" y="1515462"/>
            <a:ext cx="5661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b="1" dirty="0">
                <a:latin typeface="Century Gothic" charset="0"/>
                <a:ea typeface="Century Gothic" charset="0"/>
                <a:cs typeface="Century Gothic" charset="0"/>
              </a:rPr>
              <a:t>CPU</a:t>
            </a:r>
            <a:endParaRPr kumimoji="1" lang="zh-CN" altLang="en-US" sz="15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736DF8BC-2C3A-DB4B-A915-61CD3743768E}"/>
              </a:ext>
            </a:extLst>
          </p:cNvPr>
          <p:cNvCxnSpPr>
            <a:cxnSpLocks/>
          </p:cNvCxnSpPr>
          <p:nvPr/>
        </p:nvCxnSpPr>
        <p:spPr>
          <a:xfrm>
            <a:off x="6377840" y="1875539"/>
            <a:ext cx="0" cy="372569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C66B0EBD-3430-1148-93DE-F3F426011805}"/>
              </a:ext>
            </a:extLst>
          </p:cNvPr>
          <p:cNvGrpSpPr/>
          <p:nvPr/>
        </p:nvGrpSpPr>
        <p:grpSpPr>
          <a:xfrm>
            <a:off x="95872" y="1252607"/>
            <a:ext cx="2639511" cy="1059794"/>
            <a:chOff x="95872" y="1252607"/>
            <a:chExt cx="2639511" cy="1059794"/>
          </a:xfrm>
        </p:grpSpPr>
        <p:sp>
          <p:nvSpPr>
            <p:cNvPr id="75" name="圆角矩形标注 74">
              <a:extLst>
                <a:ext uri="{FF2B5EF4-FFF2-40B4-BE49-F238E27FC236}">
                  <a16:creationId xmlns:a16="http://schemas.microsoft.com/office/drawing/2014/main" id="{AC40081A-B926-A743-9893-9842B12E7A8B}"/>
                </a:ext>
              </a:extLst>
            </p:cNvPr>
            <p:cNvSpPr/>
            <p:nvPr/>
          </p:nvSpPr>
          <p:spPr>
            <a:xfrm>
              <a:off x="95872" y="1252607"/>
              <a:ext cx="2639511" cy="1059794"/>
            </a:xfrm>
            <a:prstGeom prst="wedgeRoundRectCallout">
              <a:avLst>
                <a:gd name="adj1" fmla="val 30737"/>
                <a:gd name="adj2" fmla="val 92754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D209807B-028A-0A4B-80D8-9B88404C44F5}"/>
                </a:ext>
              </a:extLst>
            </p:cNvPr>
            <p:cNvSpPr txBox="1"/>
            <p:nvPr/>
          </p:nvSpPr>
          <p:spPr>
            <a:xfrm>
              <a:off x="179512" y="1307712"/>
              <a:ext cx="2444900" cy="877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700" dirty="0"/>
                <a:t>The message contains:</a:t>
              </a:r>
            </a:p>
            <a:p>
              <a:r>
                <a:rPr kumimoji="1" lang="en-US" altLang="zh-CN" sz="1700" dirty="0"/>
                <a:t>1. Remote address </a:t>
              </a:r>
            </a:p>
            <a:p>
              <a:r>
                <a:rPr kumimoji="1" lang="en-US" altLang="zh-CN" sz="1700" dirty="0"/>
                <a:t>2. Size of the payload </a:t>
              </a:r>
              <a:endParaRPr kumimoji="1" lang="zh-CN" altLang="en-US" sz="1700" dirty="0"/>
            </a:p>
          </p:txBody>
        </p:sp>
      </p:grpSp>
      <p:sp>
        <p:nvSpPr>
          <p:cNvPr id="78" name="任意形状 77">
            <a:extLst>
              <a:ext uri="{FF2B5EF4-FFF2-40B4-BE49-F238E27FC236}">
                <a16:creationId xmlns:a16="http://schemas.microsoft.com/office/drawing/2014/main" id="{A5FEADDB-F786-754C-99B2-1C2D1E65B575}"/>
              </a:ext>
            </a:extLst>
          </p:cNvPr>
          <p:cNvSpPr/>
          <p:nvPr/>
        </p:nvSpPr>
        <p:spPr>
          <a:xfrm flipH="1">
            <a:off x="5713559" y="3588345"/>
            <a:ext cx="607527" cy="125570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5D291E7-75DB-B241-824A-916E48BD93D7}"/>
              </a:ext>
            </a:extLst>
          </p:cNvPr>
          <p:cNvSpPr txBox="1"/>
          <p:nvPr/>
        </p:nvSpPr>
        <p:spPr>
          <a:xfrm>
            <a:off x="6444240" y="3588345"/>
            <a:ext cx="2532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7. Poll the two-sided request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0" name="Oval 22">
            <a:extLst>
              <a:ext uri="{FF2B5EF4-FFF2-40B4-BE49-F238E27FC236}">
                <a16:creationId xmlns:a16="http://schemas.microsoft.com/office/drawing/2014/main" id="{64ED4575-AEDD-2D4E-B7A3-EC1137F3C690}"/>
              </a:ext>
            </a:extLst>
          </p:cNvPr>
          <p:cNvSpPr/>
          <p:nvPr/>
        </p:nvSpPr>
        <p:spPr>
          <a:xfrm>
            <a:off x="5855131" y="3296709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8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1" name="任意形状 80">
            <a:extLst>
              <a:ext uri="{FF2B5EF4-FFF2-40B4-BE49-F238E27FC236}">
                <a16:creationId xmlns:a16="http://schemas.microsoft.com/office/drawing/2014/main" id="{7F8FDAB2-AC54-0448-8ED6-A9E3D2704F63}"/>
              </a:ext>
            </a:extLst>
          </p:cNvPr>
          <p:cNvSpPr/>
          <p:nvPr/>
        </p:nvSpPr>
        <p:spPr>
          <a:xfrm flipH="1">
            <a:off x="5713558" y="4153644"/>
            <a:ext cx="607527" cy="125570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82" name="Oval 22">
            <a:extLst>
              <a:ext uri="{FF2B5EF4-FFF2-40B4-BE49-F238E27FC236}">
                <a16:creationId xmlns:a16="http://schemas.microsoft.com/office/drawing/2014/main" id="{BCDE8E2F-EAE3-C846-8055-9F9465BE65EE}"/>
              </a:ext>
            </a:extLst>
          </p:cNvPr>
          <p:cNvSpPr/>
          <p:nvPr/>
        </p:nvSpPr>
        <p:spPr>
          <a:xfrm>
            <a:off x="5855131" y="3868245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9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DA1A0AB7-DFF0-064B-9B54-4E135BF97556}"/>
              </a:ext>
            </a:extLst>
          </p:cNvPr>
          <p:cNvSpPr txBox="1"/>
          <p:nvPr/>
        </p:nvSpPr>
        <p:spPr>
          <a:xfrm>
            <a:off x="6462072" y="4003603"/>
            <a:ext cx="2532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8. Do the memory copy </a:t>
            </a:r>
            <a:endParaRPr kumimoji="1" lang="zh-CN" altLang="en-US" sz="1350" b="1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4" name="任意形状 83">
            <a:extLst>
              <a:ext uri="{FF2B5EF4-FFF2-40B4-BE49-F238E27FC236}">
                <a16:creationId xmlns:a16="http://schemas.microsoft.com/office/drawing/2014/main" id="{C9825762-58D5-8342-9047-BDD62BE68786}"/>
              </a:ext>
            </a:extLst>
          </p:cNvPr>
          <p:cNvSpPr/>
          <p:nvPr/>
        </p:nvSpPr>
        <p:spPr>
          <a:xfrm flipH="1">
            <a:off x="4963556" y="4610726"/>
            <a:ext cx="1392232" cy="211784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85" name="Oval 22">
            <a:extLst>
              <a:ext uri="{FF2B5EF4-FFF2-40B4-BE49-F238E27FC236}">
                <a16:creationId xmlns:a16="http://schemas.microsoft.com/office/drawing/2014/main" id="{DF0FCD37-BAF7-5945-8AE7-FCC575175223}"/>
              </a:ext>
            </a:extLst>
          </p:cNvPr>
          <p:cNvSpPr/>
          <p:nvPr/>
        </p:nvSpPr>
        <p:spPr>
          <a:xfrm>
            <a:off x="5866619" y="4335111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10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4232A0F6-518F-3F4E-9EDC-1D3B67676833}"/>
              </a:ext>
            </a:extLst>
          </p:cNvPr>
          <p:cNvSpPr txBox="1"/>
          <p:nvPr/>
        </p:nvSpPr>
        <p:spPr>
          <a:xfrm>
            <a:off x="6444240" y="4408185"/>
            <a:ext cx="20555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10. Request descriptor, MMIO + payload DMA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22DA3148-CDAF-2A4B-B48B-5BD49B5AC414}"/>
              </a:ext>
            </a:extLst>
          </p:cNvPr>
          <p:cNvCxnSpPr>
            <a:cxnSpLocks/>
            <a:stCxn id="84" idx="1"/>
          </p:cNvCxnSpPr>
          <p:nvPr/>
        </p:nvCxnSpPr>
        <p:spPr>
          <a:xfrm flipH="1">
            <a:off x="3816436" y="4822510"/>
            <a:ext cx="1147120" cy="139352"/>
          </a:xfrm>
          <a:prstGeom prst="straightConnector1">
            <a:avLst/>
          </a:prstGeom>
          <a:ln w="25400">
            <a:solidFill>
              <a:srgbClr val="0432FF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任意形状 88">
            <a:extLst>
              <a:ext uri="{FF2B5EF4-FFF2-40B4-BE49-F238E27FC236}">
                <a16:creationId xmlns:a16="http://schemas.microsoft.com/office/drawing/2014/main" id="{A8C15FE2-8BE2-4F4D-A42B-2415F8C1D211}"/>
              </a:ext>
            </a:extLst>
          </p:cNvPr>
          <p:cNvSpPr/>
          <p:nvPr/>
        </p:nvSpPr>
        <p:spPr>
          <a:xfrm flipH="1">
            <a:off x="3138788" y="4967058"/>
            <a:ext cx="625905" cy="161412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0" name="Oval 22">
            <a:extLst>
              <a:ext uri="{FF2B5EF4-FFF2-40B4-BE49-F238E27FC236}">
                <a16:creationId xmlns:a16="http://schemas.microsoft.com/office/drawing/2014/main" id="{CAB146BC-AE6C-EA49-BA00-50876810CC93}"/>
              </a:ext>
            </a:extLst>
          </p:cNvPr>
          <p:cNvSpPr/>
          <p:nvPr/>
        </p:nvSpPr>
        <p:spPr>
          <a:xfrm>
            <a:off x="3334529" y="4765075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11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7E137484-FAB6-F342-9857-B2452515CE91}"/>
              </a:ext>
            </a:extLst>
          </p:cNvPr>
          <p:cNvSpPr txBox="1"/>
          <p:nvPr/>
        </p:nvSpPr>
        <p:spPr>
          <a:xfrm>
            <a:off x="692533" y="4942303"/>
            <a:ext cx="24264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11. Poll the two-sided request (reply), done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59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6968EF-3934-724C-BB0F-85A6A921B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Remote memory copy with one-sided RDMA WRITE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12C812-69B2-0348-80CD-D713941E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113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1B5D828-F943-AE46-ADED-75B10B903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3ADE85AB-3FAC-5744-9616-D4B5497A3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任意形状 6">
            <a:extLst>
              <a:ext uri="{FF2B5EF4-FFF2-40B4-BE49-F238E27FC236}">
                <a16:creationId xmlns:a16="http://schemas.microsoft.com/office/drawing/2014/main" id="{56536915-89E5-1A44-8E58-21CEF9D4BFED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2E531E4-5A4A-E74A-B4B2-60C22BE380D2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9" name="云形 8">
              <a:extLst>
                <a:ext uri="{FF2B5EF4-FFF2-40B4-BE49-F238E27FC236}">
                  <a16:creationId xmlns:a16="http://schemas.microsoft.com/office/drawing/2014/main" id="{50038B45-2A3B-044C-B05E-FABCD237486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476E3BA-A132-C548-AF79-D2FCC24FFD4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D63B08C-3967-B848-92AA-BCD40D186DFB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59951B1-C25D-0D43-A622-71CDDCD2FA35}"/>
              </a:ext>
            </a:extLst>
          </p:cNvPr>
          <p:cNvGrpSpPr/>
          <p:nvPr/>
        </p:nvGrpSpPr>
        <p:grpSpPr>
          <a:xfrm>
            <a:off x="1526972" y="213533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1CB546F-AD9A-B243-92FE-6953256DC2C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537A4BB6-9173-EC43-8712-CE172F214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B7A553CA-F662-BF40-96DB-A046BDBD43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BAC22BFC-991B-8D43-B889-6782A3335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202385D-991A-F54A-B186-7A97A1A0840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B161062-24DD-F44F-A998-CDF9DDC889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46EB11D2-83A0-1E4C-8217-83F122C618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69FBE3DE-065D-8643-8124-F6422BD64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3A355BA-DCF1-5043-B585-700434B6E6B0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CF725CE0-B9A0-8043-8570-0F20CAEA88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C23A8BF4-FD5E-154A-ACA8-C68B82842C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C90562AB-A565-F746-8604-A3A7109037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9C986AA-C1C1-4445-B69A-9D9E0BD1C06F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A06E004-EBA9-5040-A9F0-FCD5815D9D31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17B937-D758-E84D-A12A-7666A2A7668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7B7EC24D-491A-6440-8C0A-4DBA0C6C0CCF}"/>
              </a:ext>
            </a:extLst>
          </p:cNvPr>
          <p:cNvSpPr txBox="1"/>
          <p:nvPr/>
        </p:nvSpPr>
        <p:spPr>
          <a:xfrm>
            <a:off x="508923" y="229290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5F1542A-5152-1441-9708-B81647D5F432}"/>
              </a:ext>
            </a:extLst>
          </p:cNvPr>
          <p:cNvGrpSpPr/>
          <p:nvPr/>
        </p:nvGrpSpPr>
        <p:grpSpPr>
          <a:xfrm>
            <a:off x="508923" y="3245998"/>
            <a:ext cx="8417887" cy="2308324"/>
            <a:chOff x="553605" y="3369220"/>
            <a:chExt cx="8417887" cy="2308324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0F9CEF0-17E1-804F-82E6-1E35104C7250}"/>
                </a:ext>
              </a:extLst>
            </p:cNvPr>
            <p:cNvSpPr txBox="1"/>
            <p:nvPr/>
          </p:nvSpPr>
          <p:spPr>
            <a:xfrm>
              <a:off x="553605" y="3369220"/>
              <a:ext cx="8036174" cy="230832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src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length=size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IBV_WR_RDMA_WRITE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to the the one-sided WRITE</a:t>
              </a:r>
            </a:p>
            <a:p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wr.wr.rdma.remote_addr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dst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7D9EBAF-951A-2A4F-853C-E59CEE95F017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C16450B0-7B0D-8442-A1C5-6B9C086F1141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97A6E817-B6FF-F542-86B1-8E7940FC0B90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B7F10C9-90E9-CB47-B0AC-BC1E91B93540}"/>
              </a:ext>
            </a:extLst>
          </p:cNvPr>
          <p:cNvSpPr txBox="1"/>
          <p:nvPr/>
        </p:nvSpPr>
        <p:spPr>
          <a:xfrm>
            <a:off x="2521887" y="922269"/>
            <a:ext cx="1324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One-sided </a:t>
            </a:r>
          </a:p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08ECAB4-84E3-7245-8BBF-9FAE07B6500E}"/>
              </a:ext>
            </a:extLst>
          </p:cNvPr>
          <p:cNvSpPr/>
          <p:nvPr/>
        </p:nvSpPr>
        <p:spPr>
          <a:xfrm>
            <a:off x="1607604" y="2821792"/>
            <a:ext cx="228092" cy="281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0DA48456-6547-5C48-81AD-41DD32298858}"/>
              </a:ext>
            </a:extLst>
          </p:cNvPr>
          <p:cNvSpPr/>
          <p:nvPr/>
        </p:nvSpPr>
        <p:spPr>
          <a:xfrm>
            <a:off x="201349" y="2953664"/>
            <a:ext cx="1437446" cy="2483307"/>
          </a:xfrm>
          <a:custGeom>
            <a:avLst/>
            <a:gdLst>
              <a:gd name="connsiteX0" fmla="*/ 392417 w 1437446"/>
              <a:gd name="connsiteY0" fmla="*/ 2366481 h 2483307"/>
              <a:gd name="connsiteX1" fmla="*/ 95534 w 1437446"/>
              <a:gd name="connsiteY1" fmla="*/ 2437733 h 2483307"/>
              <a:gd name="connsiteX2" fmla="*/ 107409 w 1437446"/>
              <a:gd name="connsiteY2" fmla="*/ 1760840 h 2483307"/>
              <a:gd name="connsiteX3" fmla="*/ 95534 w 1437446"/>
              <a:gd name="connsiteY3" fmla="*/ 205172 h 2483307"/>
              <a:gd name="connsiteX4" fmla="*/ 1437446 w 1437446"/>
              <a:gd name="connsiteY4" fmla="*/ 62668 h 248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446" h="2483307">
                <a:moveTo>
                  <a:pt x="392417" y="2366481"/>
                </a:moveTo>
                <a:cubicBezTo>
                  <a:pt x="267726" y="2452577"/>
                  <a:pt x="143035" y="2538673"/>
                  <a:pt x="95534" y="2437733"/>
                </a:cubicBezTo>
                <a:cubicBezTo>
                  <a:pt x="48033" y="2336793"/>
                  <a:pt x="107409" y="2132933"/>
                  <a:pt x="107409" y="1760840"/>
                </a:cubicBezTo>
                <a:cubicBezTo>
                  <a:pt x="107409" y="1388747"/>
                  <a:pt x="-126139" y="488201"/>
                  <a:pt x="95534" y="205172"/>
                </a:cubicBezTo>
                <a:cubicBezTo>
                  <a:pt x="317207" y="-77857"/>
                  <a:pt x="877326" y="-7595"/>
                  <a:pt x="1437446" y="62668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2428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9D3C8-A1A1-0E42-AB95-9D8C938ED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Remote memory copy with one-sided RDMA WRITE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66DBF7-3564-2E48-B748-76C373695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E789131-CD41-D64B-BC41-08B7AAE4BD3D}"/>
              </a:ext>
            </a:extLst>
          </p:cNvPr>
          <p:cNvGrpSpPr/>
          <p:nvPr/>
        </p:nvGrpSpPr>
        <p:grpSpPr>
          <a:xfrm>
            <a:off x="1323714" y="1489348"/>
            <a:ext cx="7006980" cy="2955615"/>
            <a:chOff x="946318" y="2836202"/>
            <a:chExt cx="7006980" cy="2955615"/>
          </a:xfrm>
        </p:grpSpPr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90CD7336-2947-714C-A331-0374432974F9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54B69514-D360-C348-89F9-F506A2584E47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67F0F98D-C1E5-7B4F-9160-0615D5BC7FCA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C90A2976-ABB9-3E41-8E50-4711941A5255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 43">
              <a:extLst>
                <a:ext uri="{FF2B5EF4-FFF2-40B4-BE49-F238E27FC236}">
                  <a16:creationId xmlns:a16="http://schemas.microsoft.com/office/drawing/2014/main" id="{CE1FB930-A507-BD49-8B70-7D08E3B8176F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886173C-EA4F-8D43-9B08-09DD1EB500AE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E7740D15-2EE1-D54E-BCB3-250337155D86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82E80052-61AD-4A4A-92DC-615F549AB987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6535911-7984-264F-8545-745013E084FE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F85B9A1-BD71-F24C-8C13-31C0E4D6FCEE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6AFE1E9F-7AE2-0B4F-AEE1-32D3BAC2C7D5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C2818DB-8076-4D48-B537-29D26C0E5B5B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F20AA85-CF13-394F-A4D5-445600132999}"/>
                </a:ext>
              </a:extLst>
            </p:cNvPr>
            <p:cNvSpPr txBox="1"/>
            <p:nvPr/>
          </p:nvSpPr>
          <p:spPr>
            <a:xfrm>
              <a:off x="5841120" y="4778245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E7C7C1F-5118-EB4C-9004-3E6EB1D0F603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31616E-3E4C-5E46-BB51-71EF1782341B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D4D599D-4C69-F54F-9979-FBEAEA8B1BEB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任意形状 18">
              <a:extLst>
                <a:ext uri="{FF2B5EF4-FFF2-40B4-BE49-F238E27FC236}">
                  <a16:creationId xmlns:a16="http://schemas.microsoft.com/office/drawing/2014/main" id="{AF97B091-76CD-2946-B795-29C945F89D0D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3D670D04-04A2-2940-837A-E74E92D994E6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E8C4DFB9-58FF-E546-8CAD-B48A6A6395DB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53AEDDFE-657B-A64E-BEE3-49F994553046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FFC13BC-C4FC-104B-9D41-69E89BA2C968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292A638-7DBE-B346-B631-A8DE1FF1FB99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64C810EB-1E53-3E4A-A7D3-2FB6FCD29A1A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Oval 22">
              <a:extLst>
                <a:ext uri="{FF2B5EF4-FFF2-40B4-BE49-F238E27FC236}">
                  <a16:creationId xmlns:a16="http://schemas.microsoft.com/office/drawing/2014/main" id="{D2E1C804-858F-EC4A-A92A-B63C901F19A2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7" name="Oval 22">
              <a:extLst>
                <a:ext uri="{FF2B5EF4-FFF2-40B4-BE49-F238E27FC236}">
                  <a16:creationId xmlns:a16="http://schemas.microsoft.com/office/drawing/2014/main" id="{DE2680B7-B2F1-3640-892E-8F39FEBBEA22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8" name="Oval 22">
              <a:extLst>
                <a:ext uri="{FF2B5EF4-FFF2-40B4-BE49-F238E27FC236}">
                  <a16:creationId xmlns:a16="http://schemas.microsoft.com/office/drawing/2014/main" id="{A4C6CCE6-B09D-0746-AE8B-19195658AC92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3C4B9AF7-9C7A-3743-BA26-E3D6579FEB84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590D35FD-3536-274F-AB93-05C9BE61E278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199DCD6D-D8B1-3F4F-A460-1A5C4BDA7192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854823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EB9B4-0908-254E-BFB2-BB5C6786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WRITE vs. Two-sided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216FD6-952F-1140-835F-D56C53756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1205F5-F6C5-DD48-BFC9-5D5032499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BA3FA21-E8D9-2A4F-9DB4-DE47E35F2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094" y="1306136"/>
            <a:ext cx="6201811" cy="39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460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3AA651-3A24-D54E-9987-73C6F83FB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can RDMA access the remote memory?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07AD33-35AC-3A4C-81FC-87158805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RDMA can directly access the virtual address of the remote end</a:t>
            </a:r>
          </a:p>
          <a:p>
            <a:pPr lvl="1"/>
            <a:r>
              <a:rPr kumimoji="1" lang="en-US" altLang="zh-CN" dirty="0"/>
              <a:t>How can the NIC find the DMA address? </a:t>
            </a:r>
          </a:p>
          <a:p>
            <a:pPr lvl="1"/>
            <a:r>
              <a:rPr kumimoji="1" lang="en-US" altLang="zh-CN" dirty="0"/>
              <a:t>How can the remote end do the authentication? </a:t>
            </a:r>
          </a:p>
          <a:p>
            <a:pPr lvl="2"/>
            <a:r>
              <a:rPr kumimoji="1" lang="en-US" altLang="zh-CN" sz="1800" dirty="0"/>
              <a:t>E.g., some virtual address cannot be exposed to the others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4E2BE2-4AFD-D849-B784-67ADF2F3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116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6759A16-3CFA-134A-85F8-05838D2CD5CC}"/>
              </a:ext>
            </a:extLst>
          </p:cNvPr>
          <p:cNvSpPr txBox="1"/>
          <p:nvPr/>
        </p:nvSpPr>
        <p:spPr>
          <a:xfrm>
            <a:off x="399553" y="3015126"/>
            <a:ext cx="8036174" cy="23083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ibv_sge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list = {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length=size };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ibv_send_wr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{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sg_list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&amp;list,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op_code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IBV_WR_RDMA_WRITE, </a:t>
            </a:r>
            <a:r>
              <a: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to the the one-sided WRITE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wr.wr.rdma.remote_addr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r>
              <a: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..., </a:t>
            </a:r>
            <a:r>
              <a:rPr kumimoji="1" lang="en-US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other fields</a:t>
            </a:r>
            <a:endParaRPr kumimoji="1" lang="en-US" altLang="zh-CN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</a:p>
          <a:p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ibv_post_send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bob_qp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&amp;</a:t>
            </a:r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...); </a:t>
            </a:r>
            <a:r>
              <a: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send queue</a:t>
            </a:r>
            <a:endParaRPr kumimoji="1" lang="zh-CN" alt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08076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c（局域网中最基本的部件）_百度百科">
            <a:extLst>
              <a:ext uri="{FF2B5EF4-FFF2-40B4-BE49-F238E27FC236}">
                <a16:creationId xmlns:a16="http://schemas.microsoft.com/office/drawing/2014/main" id="{3FC0D8A0-958E-3340-9A43-8AD5EF1B4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36" y="3440441"/>
            <a:ext cx="1809634" cy="180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43EE51-AACC-9B47-B03A-06D2EC73A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833812"/>
          </a:xfrm>
        </p:spPr>
        <p:txBody>
          <a:bodyPr/>
          <a:lstStyle/>
          <a:p>
            <a:r>
              <a:rPr kumimoji="1" lang="en-US" altLang="zh-CN" dirty="0"/>
              <a:t>RDMA uses memory registrations to expose the virtual memory </a:t>
            </a:r>
          </a:p>
          <a:p>
            <a:r>
              <a:rPr kumimoji="1" lang="en-US" altLang="zh-CN" dirty="0"/>
              <a:t>If Alice wants to expose the memory, she must first register it to the RNIC </a:t>
            </a:r>
          </a:p>
          <a:p>
            <a:pPr lvl="1"/>
            <a:r>
              <a:rPr kumimoji="1" lang="en-US" altLang="zh-CN" dirty="0"/>
              <a:t>Via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Access flags: read/</a:t>
            </a:r>
            <a:r>
              <a:rPr kumimoji="1" lang="en-US" altLang="zh-CN" dirty="0" err="1">
                <a:cs typeface="Consolas" panose="020B0609020204030204" pitchFamily="49" charset="0"/>
              </a:rPr>
              <a:t>write,etc</a:t>
            </a:r>
            <a:r>
              <a:rPr kumimoji="1" lang="en-US" altLang="zh-CN" dirty="0">
                <a:cs typeface="Consolas" panose="020B0609020204030204" pitchFamily="49" charset="0"/>
              </a:rPr>
              <a:t>. 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Return: </a:t>
            </a:r>
            <a:r>
              <a:rPr kumimoji="1" lang="en-US" altLang="zh-CN" dirty="0" err="1">
                <a:cs typeface="Consolas" panose="020B0609020204030204" pitchFamily="49" charset="0"/>
              </a:rPr>
              <a:t>rkey</a:t>
            </a:r>
            <a:r>
              <a:rPr kumimoji="1" lang="en-US" altLang="zh-CN" dirty="0"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NIC will create an internal mapping</a:t>
            </a:r>
            <a:endParaRPr kumimoji="1" lang="zh-CN" altLang="en-US" dirty="0"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28997D6-89AC-C843-9024-5DC1090A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Memory registration (MR)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99AEC-952E-2B4D-9731-85EAF4F6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117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3B82C5D-7341-F840-94D8-963766B6C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03" y="2844865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6B5F52-A5E5-B341-89ED-5B9C20E0AA07}"/>
              </a:ext>
            </a:extLst>
          </p:cNvPr>
          <p:cNvSpPr txBox="1"/>
          <p:nvPr/>
        </p:nvSpPr>
        <p:spPr>
          <a:xfrm>
            <a:off x="7499822" y="3363761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CED134-9848-6543-8DF3-55C2747587F8}"/>
              </a:ext>
            </a:extLst>
          </p:cNvPr>
          <p:cNvSpPr txBox="1"/>
          <p:nvPr/>
        </p:nvSpPr>
        <p:spPr>
          <a:xfrm>
            <a:off x="6278438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D26CDA7-270A-C849-8B66-1546D044C1B7}"/>
              </a:ext>
            </a:extLst>
          </p:cNvPr>
          <p:cNvSpPr/>
          <p:nvPr/>
        </p:nvSpPr>
        <p:spPr>
          <a:xfrm>
            <a:off x="5512320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BE4413-A9DF-0E40-A5A1-8192F9362CED}"/>
              </a:ext>
            </a:extLst>
          </p:cNvPr>
          <p:cNvSpPr txBox="1"/>
          <p:nvPr/>
        </p:nvSpPr>
        <p:spPr>
          <a:xfrm>
            <a:off x="5080150" y="4063295"/>
            <a:ext cx="6719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Start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7F96F48-D556-6C46-9024-C9FB8A0786C6}"/>
              </a:ext>
            </a:extLst>
          </p:cNvPr>
          <p:cNvSpPr txBox="1"/>
          <p:nvPr/>
        </p:nvSpPr>
        <p:spPr>
          <a:xfrm>
            <a:off x="7405760" y="405989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End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1246AD7F-E5EB-0E47-A2C4-77E5A6B96BBB}"/>
              </a:ext>
            </a:extLst>
          </p:cNvPr>
          <p:cNvSpPr/>
          <p:nvPr/>
        </p:nvSpPr>
        <p:spPr>
          <a:xfrm>
            <a:off x="4499992" y="2612523"/>
            <a:ext cx="1675177" cy="910291"/>
          </a:xfrm>
          <a:custGeom>
            <a:avLst/>
            <a:gdLst>
              <a:gd name="connsiteX0" fmla="*/ 1710047 w 1710047"/>
              <a:gd name="connsiteY0" fmla="*/ 510686 h 510686"/>
              <a:gd name="connsiteX1" fmla="*/ 1163782 w 1710047"/>
              <a:gd name="connsiteY1" fmla="*/ 47 h 510686"/>
              <a:gd name="connsiteX2" fmla="*/ 0 w 1710047"/>
              <a:gd name="connsiteY2" fmla="*/ 486936 h 5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0047" h="510686">
                <a:moveTo>
                  <a:pt x="1710047" y="510686"/>
                </a:moveTo>
                <a:cubicBezTo>
                  <a:pt x="1579418" y="257345"/>
                  <a:pt x="1448790" y="4005"/>
                  <a:pt x="1163782" y="47"/>
                </a:cubicBezTo>
                <a:cubicBezTo>
                  <a:pt x="878774" y="-3911"/>
                  <a:pt x="439387" y="241512"/>
                  <a:pt x="0" y="48693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124D69-46A0-5440-89C1-6A69CD1178D9}"/>
              </a:ext>
            </a:extLst>
          </p:cNvPr>
          <p:cNvSpPr txBox="1"/>
          <p:nvPr/>
        </p:nvSpPr>
        <p:spPr>
          <a:xfrm>
            <a:off x="4785641" y="2145439"/>
            <a:ext cx="466106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(..., start, end– start,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access_flags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  <a:endParaRPr lang="zh-CN" altLang="en-US" dirty="0"/>
          </a:p>
        </p:txBody>
      </p:sp>
      <p:graphicFrame>
        <p:nvGraphicFramePr>
          <p:cNvPr id="13" name="表格 14">
            <a:extLst>
              <a:ext uri="{FF2B5EF4-FFF2-40B4-BE49-F238E27FC236}">
                <a16:creationId xmlns:a16="http://schemas.microsoft.com/office/drawing/2014/main" id="{DB988FA3-84A0-7B4A-98DB-D94E3B619E1A}"/>
              </a:ext>
            </a:extLst>
          </p:cNvPr>
          <p:cNvGraphicFramePr>
            <a:graphicFrameLocks noGrp="1"/>
          </p:cNvGraphicFramePr>
          <p:nvPr/>
        </p:nvGraphicFramePr>
        <p:xfrm>
          <a:off x="956678" y="3870102"/>
          <a:ext cx="1468715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75702">
                  <a:extLst>
                    <a:ext uri="{9D8B030D-6E8A-4147-A177-3AD203B41FA5}">
                      <a16:colId xmlns:a16="http://schemas.microsoft.com/office/drawing/2014/main" val="278003688"/>
                    </a:ext>
                  </a:extLst>
                </a:gridCol>
                <a:gridCol w="593013">
                  <a:extLst>
                    <a:ext uri="{9D8B030D-6E8A-4147-A177-3AD203B41FA5}">
                      <a16:colId xmlns:a16="http://schemas.microsoft.com/office/drawing/2014/main" val="646667095"/>
                    </a:ext>
                  </a:extLst>
                </a:gridCol>
              </a:tblGrid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45853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96072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9246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E63E6445-9D1C-784C-8BA4-0FE2C5981B6F}"/>
              </a:ext>
            </a:extLst>
          </p:cNvPr>
          <p:cNvSpPr txBox="1"/>
          <p:nvPr/>
        </p:nvSpPr>
        <p:spPr>
          <a:xfrm>
            <a:off x="600964" y="5112296"/>
            <a:ext cx="4815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Virtual – Physical mapping</a:t>
            </a:r>
            <a:endParaRPr lang="zh-CN" altLang="en-US" dirty="0"/>
          </a:p>
        </p:txBody>
      </p:sp>
      <p:sp>
        <p:nvSpPr>
          <p:cNvPr id="17" name="左箭头 16">
            <a:extLst>
              <a:ext uri="{FF2B5EF4-FFF2-40B4-BE49-F238E27FC236}">
                <a16:creationId xmlns:a16="http://schemas.microsoft.com/office/drawing/2014/main" id="{A0CA8182-4C80-8240-B0B2-9044F004B15B}"/>
              </a:ext>
            </a:extLst>
          </p:cNvPr>
          <p:cNvSpPr/>
          <p:nvPr/>
        </p:nvSpPr>
        <p:spPr>
          <a:xfrm>
            <a:off x="2681305" y="4162779"/>
            <a:ext cx="593971" cy="511926"/>
          </a:xfrm>
          <a:prstGeom prst="lef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72506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6968EF-3934-724C-BB0F-85A6A921B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with Memory Registration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12C812-69B2-0348-80CD-D713941E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118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1B5D828-F943-AE46-ADED-75B10B903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3ADE85AB-3FAC-5744-9616-D4B5497A3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任意形状 6">
            <a:extLst>
              <a:ext uri="{FF2B5EF4-FFF2-40B4-BE49-F238E27FC236}">
                <a16:creationId xmlns:a16="http://schemas.microsoft.com/office/drawing/2014/main" id="{56536915-89E5-1A44-8E58-21CEF9D4BFED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2E531E4-5A4A-E74A-B4B2-60C22BE380D2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9" name="云形 8">
              <a:extLst>
                <a:ext uri="{FF2B5EF4-FFF2-40B4-BE49-F238E27FC236}">
                  <a16:creationId xmlns:a16="http://schemas.microsoft.com/office/drawing/2014/main" id="{50038B45-2A3B-044C-B05E-FABCD237486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476E3BA-A132-C548-AF79-D2FCC24FFD4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D63B08C-3967-B848-92AA-BCD40D186DFB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59951B1-C25D-0D43-A622-71CDDCD2FA35}"/>
              </a:ext>
            </a:extLst>
          </p:cNvPr>
          <p:cNvGrpSpPr/>
          <p:nvPr/>
        </p:nvGrpSpPr>
        <p:grpSpPr>
          <a:xfrm>
            <a:off x="1526972" y="213533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1CB546F-AD9A-B243-92FE-6953256DC2C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537A4BB6-9173-EC43-8712-CE172F214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B7A553CA-F662-BF40-96DB-A046BDBD43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BAC22BFC-991B-8D43-B889-6782A3335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202385D-991A-F54A-B186-7A97A1A0840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B161062-24DD-F44F-A998-CDF9DDC889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46EB11D2-83A0-1E4C-8217-83F122C618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69FBE3DE-065D-8643-8124-F6422BD64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3A355BA-DCF1-5043-B585-700434B6E6B0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CF725CE0-B9A0-8043-8570-0F20CAEA88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C23A8BF4-FD5E-154A-ACA8-C68B82842C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C90562AB-A565-F746-8604-A3A7109037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9C986AA-C1C1-4445-B69A-9D9E0BD1C06F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A06E004-EBA9-5040-A9F0-FCD5815D9D31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17B937-D758-E84D-A12A-7666A2A7668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7B7EC24D-491A-6440-8C0A-4DBA0C6C0CCF}"/>
              </a:ext>
            </a:extLst>
          </p:cNvPr>
          <p:cNvSpPr txBox="1"/>
          <p:nvPr/>
        </p:nvSpPr>
        <p:spPr>
          <a:xfrm>
            <a:off x="508923" y="229290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5F1542A-5152-1441-9708-B81647D5F432}"/>
              </a:ext>
            </a:extLst>
          </p:cNvPr>
          <p:cNvGrpSpPr/>
          <p:nvPr/>
        </p:nvGrpSpPr>
        <p:grpSpPr>
          <a:xfrm>
            <a:off x="492010" y="2953664"/>
            <a:ext cx="8265340" cy="2791616"/>
            <a:chOff x="553605" y="3162927"/>
            <a:chExt cx="8265340" cy="2791616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0F9CEF0-17E1-804F-82E6-1E35104C7250}"/>
                </a:ext>
              </a:extLst>
            </p:cNvPr>
            <p:cNvSpPr txBox="1"/>
            <p:nvPr/>
          </p:nvSpPr>
          <p:spPr>
            <a:xfrm>
              <a:off x="553605" y="3369220"/>
              <a:ext cx="8036174" cy="258532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src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length=size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IBV_WR_RDMA_WRITE,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to the the one-sided WRITE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wr.wr.rdma.remote_addr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</a:p>
            <a:p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wr.wr.rdma.rkey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..., 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7D9EBAF-951A-2A4F-853C-E59CEE95F017}"/>
                </a:ext>
              </a:extLst>
            </p:cNvPr>
            <p:cNvGrpSpPr/>
            <p:nvPr/>
          </p:nvGrpSpPr>
          <p:grpSpPr>
            <a:xfrm>
              <a:off x="8249560" y="3162927"/>
              <a:ext cx="569385" cy="390959"/>
              <a:chOff x="884359" y="569060"/>
              <a:chExt cx="105063" cy="390959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C16450B0-7B0D-8442-A1C5-6B9C086F1141}"/>
                  </a:ext>
                </a:extLst>
              </p:cNvPr>
              <p:cNvSpPr/>
              <p:nvPr/>
            </p:nvSpPr>
            <p:spPr>
              <a:xfrm>
                <a:off x="884359" y="590687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97A6E817-B6FF-F542-86B1-8E7940FC0B90}"/>
                  </a:ext>
                </a:extLst>
              </p:cNvPr>
              <p:cNvSpPr/>
              <p:nvPr/>
            </p:nvSpPr>
            <p:spPr>
              <a:xfrm>
                <a:off x="884359" y="569060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B7F10C9-90E9-CB47-B0AC-BC1E91B93540}"/>
              </a:ext>
            </a:extLst>
          </p:cNvPr>
          <p:cNvSpPr txBox="1"/>
          <p:nvPr/>
        </p:nvSpPr>
        <p:spPr>
          <a:xfrm>
            <a:off x="2521887" y="922269"/>
            <a:ext cx="1324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One-sided </a:t>
            </a:r>
          </a:p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08ECAB4-84E3-7245-8BBF-9FAE07B6500E}"/>
              </a:ext>
            </a:extLst>
          </p:cNvPr>
          <p:cNvSpPr/>
          <p:nvPr/>
        </p:nvSpPr>
        <p:spPr>
          <a:xfrm>
            <a:off x="1607604" y="2821792"/>
            <a:ext cx="228092" cy="281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0DA48456-6547-5C48-81AD-41DD32298858}"/>
              </a:ext>
            </a:extLst>
          </p:cNvPr>
          <p:cNvSpPr/>
          <p:nvPr/>
        </p:nvSpPr>
        <p:spPr>
          <a:xfrm>
            <a:off x="201349" y="2953664"/>
            <a:ext cx="1437446" cy="2483307"/>
          </a:xfrm>
          <a:custGeom>
            <a:avLst/>
            <a:gdLst>
              <a:gd name="connsiteX0" fmla="*/ 392417 w 1437446"/>
              <a:gd name="connsiteY0" fmla="*/ 2366481 h 2483307"/>
              <a:gd name="connsiteX1" fmla="*/ 95534 w 1437446"/>
              <a:gd name="connsiteY1" fmla="*/ 2437733 h 2483307"/>
              <a:gd name="connsiteX2" fmla="*/ 107409 w 1437446"/>
              <a:gd name="connsiteY2" fmla="*/ 1760840 h 2483307"/>
              <a:gd name="connsiteX3" fmla="*/ 95534 w 1437446"/>
              <a:gd name="connsiteY3" fmla="*/ 205172 h 2483307"/>
              <a:gd name="connsiteX4" fmla="*/ 1437446 w 1437446"/>
              <a:gd name="connsiteY4" fmla="*/ 62668 h 248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446" h="2483307">
                <a:moveTo>
                  <a:pt x="392417" y="2366481"/>
                </a:moveTo>
                <a:cubicBezTo>
                  <a:pt x="267726" y="2452577"/>
                  <a:pt x="143035" y="2538673"/>
                  <a:pt x="95534" y="2437733"/>
                </a:cubicBezTo>
                <a:cubicBezTo>
                  <a:pt x="48033" y="2336793"/>
                  <a:pt x="107409" y="2132933"/>
                  <a:pt x="107409" y="1760840"/>
                </a:cubicBezTo>
                <a:cubicBezTo>
                  <a:pt x="107409" y="1388747"/>
                  <a:pt x="-126139" y="488201"/>
                  <a:pt x="95534" y="205172"/>
                </a:cubicBezTo>
                <a:cubicBezTo>
                  <a:pt x="317207" y="-77857"/>
                  <a:pt x="877326" y="-7595"/>
                  <a:pt x="1437446" y="62668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404054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8997D6-89AC-C843-9024-5DC1090A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with Memory Registration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99AEC-952E-2B4D-9731-85EAF4F6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119</a:t>
            </a:fld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5BC79FA8-636B-E949-8D5A-D290937BF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6FFFF07-8FDE-AF4D-9EF3-659E25DCE231}"/>
              </a:ext>
            </a:extLst>
          </p:cNvPr>
          <p:cNvGrpSpPr/>
          <p:nvPr/>
        </p:nvGrpSpPr>
        <p:grpSpPr>
          <a:xfrm>
            <a:off x="1323714" y="1489348"/>
            <a:ext cx="7006980" cy="2955615"/>
            <a:chOff x="946318" y="2836202"/>
            <a:chExt cx="7006980" cy="2955615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BD4DF490-9E5C-7945-B316-F501CC6F2A8D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9A19087A-DBCA-484D-8A14-FB3BDD9A2F73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D7642D38-2553-504F-A12F-A01D99AF1E0B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3658FB72-C8BA-D940-B357-A8F00C01DE64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 43">
              <a:extLst>
                <a:ext uri="{FF2B5EF4-FFF2-40B4-BE49-F238E27FC236}">
                  <a16:creationId xmlns:a16="http://schemas.microsoft.com/office/drawing/2014/main" id="{68488584-EE68-C342-9C97-7A9D57F67D3A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49CD430-EDAB-C242-81E9-6A55BF0E6D91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637C7E9-2C74-C847-8E39-95C7906D98FF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99F5694-E744-3640-92DE-C47A283F833E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53A86DF0-4C1E-A740-A991-AC46B4635F53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4CF5508-9A0B-194F-87A2-378673EF5394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0D842D46-D21E-A947-A3B4-3E327DD6856B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9064BB1-CB59-B147-9AE3-9D792F14B1C7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F0E2FAF-B158-A54C-88EB-68D4FD45EA59}"/>
                </a:ext>
              </a:extLst>
            </p:cNvPr>
            <p:cNvSpPr txBox="1"/>
            <p:nvPr/>
          </p:nvSpPr>
          <p:spPr>
            <a:xfrm>
              <a:off x="5841120" y="4778245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398DDAA-722B-014E-8AA0-3C9AAFC543A4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52513C4-641B-BD44-8126-C41EEB510208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7E1918F-224D-7845-A96F-63EF3507EA34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E779C77D-D540-244E-B1FA-A48C9421BC12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07076DEE-129E-D244-8D70-027D0434EEAB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7BF1DAC-62A3-6240-9850-34A5A14D353B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91D1499B-27F6-8847-BA94-97B292B990AC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43DF155-6D78-884E-9275-A2B0C48A2B91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3330D31-13D2-1344-A022-654622269AA2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8" name="任意形状 27">
              <a:extLst>
                <a:ext uri="{FF2B5EF4-FFF2-40B4-BE49-F238E27FC236}">
                  <a16:creationId xmlns:a16="http://schemas.microsoft.com/office/drawing/2014/main" id="{056CD8EE-0BCA-D140-B36E-8098E84E84A3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AD1424DA-B6D2-0B44-AA0A-286261AC96BB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ECC766D3-C3B3-8842-8F50-FF8D82A97842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9FAC1D0E-467C-3D41-B5A2-AF8DE5787DDD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B4C894CD-E9DA-F04F-8187-66BECD1E5B38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0288116D-28C6-E640-906A-8335B329F8C4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39ED0916-2978-8441-B7DF-F5D673282AAD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右大括号 7">
            <a:extLst>
              <a:ext uri="{FF2B5EF4-FFF2-40B4-BE49-F238E27FC236}">
                <a16:creationId xmlns:a16="http://schemas.microsoft.com/office/drawing/2014/main" id="{FFF6297B-CF50-3545-94E3-F1109E31E7AC}"/>
              </a:ext>
            </a:extLst>
          </p:cNvPr>
          <p:cNvSpPr/>
          <p:nvPr/>
        </p:nvSpPr>
        <p:spPr>
          <a:xfrm rot="5400000">
            <a:off x="7140599" y="2753368"/>
            <a:ext cx="300082" cy="952217"/>
          </a:xfrm>
          <a:prstGeom prst="rightBrace">
            <a:avLst/>
          </a:prstGeom>
          <a:ln w="19050">
            <a:solidFill>
              <a:srgbClr val="C0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77E9AE5-F07B-434C-B387-3E64F7560880}"/>
              </a:ext>
            </a:extLst>
          </p:cNvPr>
          <p:cNvSpPr txBox="1"/>
          <p:nvPr/>
        </p:nvSpPr>
        <p:spPr>
          <a:xfrm>
            <a:off x="6457759" y="2283609"/>
            <a:ext cx="21121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4.1 Lookup the table </a:t>
            </a:r>
            <a:endParaRPr kumimoji="1" lang="zh-CN" altLang="en-US" sz="1350" b="1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590B2AE-1BF3-8343-82D5-5C710756CE37}"/>
              </a:ext>
            </a:extLst>
          </p:cNvPr>
          <p:cNvSpPr txBox="1"/>
          <p:nvPr/>
        </p:nvSpPr>
        <p:spPr>
          <a:xfrm>
            <a:off x="6457759" y="2539702"/>
            <a:ext cx="21121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4.2 Check the </a:t>
            </a:r>
            <a:r>
              <a:rPr kumimoji="1" lang="en-US" altLang="zh-CN" sz="1350" b="1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rkey</a:t>
            </a:r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4.3 Do the write</a:t>
            </a:r>
            <a:endParaRPr kumimoji="1" lang="zh-CN" altLang="en-US" sz="1350" b="1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658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8997D6-89AC-C843-9024-5DC1090A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with Memory Registration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99AEC-952E-2B4D-9731-85EAF4F6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120</a:t>
            </a:fld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5BC79FA8-636B-E949-8D5A-D290937BF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6FFFF07-8FDE-AF4D-9EF3-659E25DCE231}"/>
              </a:ext>
            </a:extLst>
          </p:cNvPr>
          <p:cNvGrpSpPr/>
          <p:nvPr/>
        </p:nvGrpSpPr>
        <p:grpSpPr>
          <a:xfrm>
            <a:off x="1323714" y="1489348"/>
            <a:ext cx="7006980" cy="2955615"/>
            <a:chOff x="946318" y="2836202"/>
            <a:chExt cx="7006980" cy="2955615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BD4DF490-9E5C-7945-B316-F501CC6F2A8D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9A19087A-DBCA-484D-8A14-FB3BDD9A2F73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D7642D38-2553-504F-A12F-A01D99AF1E0B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3658FB72-C8BA-D940-B357-A8F00C01DE64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 43">
              <a:extLst>
                <a:ext uri="{FF2B5EF4-FFF2-40B4-BE49-F238E27FC236}">
                  <a16:creationId xmlns:a16="http://schemas.microsoft.com/office/drawing/2014/main" id="{68488584-EE68-C342-9C97-7A9D57F67D3A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49CD430-EDAB-C242-81E9-6A55BF0E6D91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637C7E9-2C74-C847-8E39-95C7906D98FF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99F5694-E744-3640-92DE-C47A283F833E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53A86DF0-4C1E-A740-A991-AC46B4635F53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4CF5508-9A0B-194F-87A2-378673EF5394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0D842D46-D21E-A947-A3B4-3E327DD6856B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9064BB1-CB59-B147-9AE3-9D792F14B1C7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F0E2FAF-B158-A54C-88EB-68D4FD45EA59}"/>
                </a:ext>
              </a:extLst>
            </p:cNvPr>
            <p:cNvSpPr txBox="1"/>
            <p:nvPr/>
          </p:nvSpPr>
          <p:spPr>
            <a:xfrm>
              <a:off x="5841120" y="4778245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398DDAA-722B-014E-8AA0-3C9AAFC543A4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52513C4-641B-BD44-8126-C41EEB510208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7E1918F-224D-7845-A96F-63EF3507EA34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E779C77D-D540-244E-B1FA-A48C9421BC12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07076DEE-129E-D244-8D70-027D0434EEAB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7BF1DAC-62A3-6240-9850-34A5A14D353B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91D1499B-27F6-8847-BA94-97B292B990AC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43DF155-6D78-884E-9275-A2B0C48A2B91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3330D31-13D2-1344-A022-654622269AA2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8" name="任意形状 27">
              <a:extLst>
                <a:ext uri="{FF2B5EF4-FFF2-40B4-BE49-F238E27FC236}">
                  <a16:creationId xmlns:a16="http://schemas.microsoft.com/office/drawing/2014/main" id="{056CD8EE-0BCA-D140-B36E-8098E84E84A3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AD1424DA-B6D2-0B44-AA0A-286261AC96BB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ECC766D3-C3B3-8842-8F50-FF8D82A97842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9FAC1D0E-467C-3D41-B5A2-AF8DE5787DDD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B4C894CD-E9DA-F04F-8187-66BECD1E5B38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0288116D-28C6-E640-906A-8335B329F8C4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39ED0916-2978-8441-B7DF-F5D673282AAD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右大括号 7">
            <a:extLst>
              <a:ext uri="{FF2B5EF4-FFF2-40B4-BE49-F238E27FC236}">
                <a16:creationId xmlns:a16="http://schemas.microsoft.com/office/drawing/2014/main" id="{FFF6297B-CF50-3545-94E3-F1109E31E7AC}"/>
              </a:ext>
            </a:extLst>
          </p:cNvPr>
          <p:cNvSpPr/>
          <p:nvPr/>
        </p:nvSpPr>
        <p:spPr>
          <a:xfrm rot="5400000">
            <a:off x="7140599" y="2753368"/>
            <a:ext cx="300082" cy="952217"/>
          </a:xfrm>
          <a:prstGeom prst="rightBrace">
            <a:avLst/>
          </a:prstGeom>
          <a:ln w="190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77E9AE5-F07B-434C-B387-3E64F7560880}"/>
              </a:ext>
            </a:extLst>
          </p:cNvPr>
          <p:cNvSpPr txBox="1"/>
          <p:nvPr/>
        </p:nvSpPr>
        <p:spPr>
          <a:xfrm>
            <a:off x="6457759" y="2283609"/>
            <a:ext cx="21121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4.1 Lookup the table 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590B2AE-1BF3-8343-82D5-5C710756CE37}"/>
              </a:ext>
            </a:extLst>
          </p:cNvPr>
          <p:cNvSpPr txBox="1"/>
          <p:nvPr/>
        </p:nvSpPr>
        <p:spPr>
          <a:xfrm>
            <a:off x="6457759" y="2539702"/>
            <a:ext cx="21121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4.2 Check the </a:t>
            </a:r>
            <a:r>
              <a:rPr kumimoji="1" lang="en-US" altLang="zh-CN" sz="1350" dirty="0" err="1">
                <a:latin typeface="Century Gothic" charset="0"/>
                <a:ea typeface="Century Gothic" charset="0"/>
                <a:cs typeface="Century Gothic" charset="0"/>
              </a:rPr>
              <a:t>rkey</a:t>
            </a:r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4.3 Do the write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20FE943-51EC-2C48-BC34-339B91D0F13B}"/>
              </a:ext>
            </a:extLst>
          </p:cNvPr>
          <p:cNvGrpSpPr/>
          <p:nvPr/>
        </p:nvGrpSpPr>
        <p:grpSpPr>
          <a:xfrm>
            <a:off x="2146475" y="4717558"/>
            <a:ext cx="5128130" cy="584785"/>
            <a:chOff x="897384" y="984107"/>
            <a:chExt cx="1507295" cy="584785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633EECB1-9F2F-224A-B4DA-38C480328FCA}"/>
                </a:ext>
              </a:extLst>
            </p:cNvPr>
            <p:cNvSpPr/>
            <p:nvPr/>
          </p:nvSpPr>
          <p:spPr>
            <a:xfrm>
              <a:off x="897384" y="984107"/>
              <a:ext cx="1422780" cy="584785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D2D7AFE1-5193-D04A-A0DA-6A8E7488A59B}"/>
                </a:ext>
              </a:extLst>
            </p:cNvPr>
            <p:cNvSpPr/>
            <p:nvPr/>
          </p:nvSpPr>
          <p:spPr>
            <a:xfrm>
              <a:off x="1025907" y="1110173"/>
              <a:ext cx="13787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what about the local DMA?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7138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D1D8D-4DCA-544B-88C1-90E3DCB23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Local RDMA access also needs MR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D168E6-E65A-5C45-BDC7-317A5D704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same API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Will return two keys: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lkey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rkey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/>
            <a:r>
              <a:rPr kumimoji="1" lang="en-US" altLang="zh-CN" sz="1800" dirty="0" err="1">
                <a:cs typeface="Consolas" panose="020B0609020204030204" pitchFamily="49" charset="0"/>
              </a:rPr>
              <a:t>Lkey</a:t>
            </a:r>
            <a:r>
              <a:rPr kumimoji="1" lang="en-US" altLang="zh-CN" sz="1800" dirty="0">
                <a:cs typeface="Consolas" panose="020B0609020204030204" pitchFamily="49" charset="0"/>
              </a:rPr>
              <a:t> is used for local accesses</a:t>
            </a:r>
          </a:p>
          <a:p>
            <a:pPr lvl="2"/>
            <a:r>
              <a:rPr kumimoji="1" lang="en-US" altLang="zh-CN" sz="1800" dirty="0" err="1">
                <a:cs typeface="Consolas" panose="020B0609020204030204" pitchFamily="49" charset="0"/>
              </a:rPr>
              <a:t>Rkey</a:t>
            </a:r>
            <a:r>
              <a:rPr kumimoji="1" lang="en-US" altLang="zh-CN" sz="1800" dirty="0">
                <a:cs typeface="Consolas" panose="020B0609020204030204" pitchFamily="49" charset="0"/>
              </a:rPr>
              <a:t> is used for remote accesses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DE3947-FD34-5E46-A0B7-FF94D2D85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B3B4EE6-CC42-C445-97CB-A506BF37AA62}"/>
              </a:ext>
            </a:extLst>
          </p:cNvPr>
          <p:cNvGrpSpPr/>
          <p:nvPr/>
        </p:nvGrpSpPr>
        <p:grpSpPr>
          <a:xfrm>
            <a:off x="457200" y="2546627"/>
            <a:ext cx="8586195" cy="2939507"/>
            <a:chOff x="553605" y="3015036"/>
            <a:chExt cx="8586195" cy="2939507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6F54EB9-0D4D-3249-A2AA-5B9A12BF706B}"/>
                </a:ext>
              </a:extLst>
            </p:cNvPr>
            <p:cNvSpPr txBox="1"/>
            <p:nvPr/>
          </p:nvSpPr>
          <p:spPr>
            <a:xfrm>
              <a:off x="553605" y="3369220"/>
              <a:ext cx="8289449" cy="258532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src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length=size,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lkey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lkey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IBV_WR_RDMA_WRITE,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to the the one-sided WRITE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wr.wr.rdma.remote_addr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wr.wr.rdma.rkey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..., 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C9D423C-3181-A945-9709-3DE1F19464D3}"/>
                </a:ext>
              </a:extLst>
            </p:cNvPr>
            <p:cNvGrpSpPr/>
            <p:nvPr/>
          </p:nvGrpSpPr>
          <p:grpSpPr>
            <a:xfrm>
              <a:off x="8558362" y="3015036"/>
              <a:ext cx="581438" cy="423751"/>
              <a:chOff x="941339" y="421169"/>
              <a:chExt cx="107287" cy="423751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8785E9AA-929A-3C40-9DBF-A12116B4A464}"/>
                  </a:ext>
                </a:extLst>
              </p:cNvPr>
              <p:cNvSpPr/>
              <p:nvPr/>
            </p:nvSpPr>
            <p:spPr>
              <a:xfrm>
                <a:off x="941339" y="475588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9ADD505-70BB-1542-B476-9E19AD77B8B0}"/>
                  </a:ext>
                </a:extLst>
              </p:cNvPr>
              <p:cNvSpPr/>
              <p:nvPr/>
            </p:nvSpPr>
            <p:spPr>
              <a:xfrm>
                <a:off x="943563" y="421169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298034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F4EE9C-B706-584C-BDE7-8DFA41278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where is the mapping table stored?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CBCC94-AF00-A249-A611-08635DD8E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Stored in DRAM </a:t>
            </a:r>
          </a:p>
          <a:p>
            <a:pPr lvl="1"/>
            <a:r>
              <a:rPr kumimoji="1" lang="en-US" altLang="zh-CN" dirty="0"/>
              <a:t>Problem: NIC will use one DMA to fetch for the check (inefficient!) </a:t>
            </a:r>
          </a:p>
          <a:p>
            <a:r>
              <a:rPr kumimoji="1" lang="en-US" altLang="zh-CN" dirty="0"/>
              <a:t>NIC will uses a small SRAM for the cache</a:t>
            </a:r>
          </a:p>
          <a:p>
            <a:pPr lvl="1"/>
            <a:r>
              <a:rPr kumimoji="1" lang="en-US" altLang="zh-CN" dirty="0"/>
              <a:t>Avoiding extra lookups for the MR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8E987C-B117-B546-B12D-4805F4D2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122</a:t>
            </a:fld>
            <a:endParaRPr lang="zh-CN" altLang="en-US" dirty="0"/>
          </a:p>
        </p:txBody>
      </p:sp>
      <p:pic>
        <p:nvPicPr>
          <p:cNvPr id="5" name="Picture 2" descr="Nic（局域网中最基本的部件）_百度百科">
            <a:extLst>
              <a:ext uri="{FF2B5EF4-FFF2-40B4-BE49-F238E27FC236}">
                <a16:creationId xmlns:a16="http://schemas.microsoft.com/office/drawing/2014/main" id="{BBADC558-E40E-A044-A75D-83F83833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36" y="3440441"/>
            <a:ext cx="1809634" cy="180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A7D5C8D-DACC-DF4A-A734-3A46528F6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03" y="2844865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1945558-6D86-634D-A3D1-B6382CD10C6D}"/>
              </a:ext>
            </a:extLst>
          </p:cNvPr>
          <p:cNvSpPr txBox="1"/>
          <p:nvPr/>
        </p:nvSpPr>
        <p:spPr>
          <a:xfrm>
            <a:off x="7499822" y="3363761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711756-99E7-8E4F-B37E-1BD377580054}"/>
              </a:ext>
            </a:extLst>
          </p:cNvPr>
          <p:cNvSpPr txBox="1"/>
          <p:nvPr/>
        </p:nvSpPr>
        <p:spPr>
          <a:xfrm>
            <a:off x="6278438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BBD50D-88F7-0843-B73D-805937165C08}"/>
              </a:ext>
            </a:extLst>
          </p:cNvPr>
          <p:cNvSpPr/>
          <p:nvPr/>
        </p:nvSpPr>
        <p:spPr>
          <a:xfrm>
            <a:off x="5512320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D6421B9-E173-304E-A361-2E1343F508E3}"/>
              </a:ext>
            </a:extLst>
          </p:cNvPr>
          <p:cNvSpPr txBox="1"/>
          <p:nvPr/>
        </p:nvSpPr>
        <p:spPr>
          <a:xfrm>
            <a:off x="7405760" y="405989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End</a:t>
            </a:r>
            <a:endParaRPr kumimoji="1" lang="zh-CN" altLang="en-US" dirty="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49486391-248C-EA40-B911-2167BA68E334}"/>
              </a:ext>
            </a:extLst>
          </p:cNvPr>
          <p:cNvSpPr/>
          <p:nvPr/>
        </p:nvSpPr>
        <p:spPr>
          <a:xfrm>
            <a:off x="4499992" y="2612523"/>
            <a:ext cx="1675177" cy="910291"/>
          </a:xfrm>
          <a:custGeom>
            <a:avLst/>
            <a:gdLst>
              <a:gd name="connsiteX0" fmla="*/ 1710047 w 1710047"/>
              <a:gd name="connsiteY0" fmla="*/ 510686 h 510686"/>
              <a:gd name="connsiteX1" fmla="*/ 1163782 w 1710047"/>
              <a:gd name="connsiteY1" fmla="*/ 47 h 510686"/>
              <a:gd name="connsiteX2" fmla="*/ 0 w 1710047"/>
              <a:gd name="connsiteY2" fmla="*/ 486936 h 5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0047" h="510686">
                <a:moveTo>
                  <a:pt x="1710047" y="510686"/>
                </a:moveTo>
                <a:cubicBezTo>
                  <a:pt x="1579418" y="257345"/>
                  <a:pt x="1448790" y="4005"/>
                  <a:pt x="1163782" y="47"/>
                </a:cubicBezTo>
                <a:cubicBezTo>
                  <a:pt x="878774" y="-3911"/>
                  <a:pt x="439387" y="241512"/>
                  <a:pt x="0" y="48693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8747CC0-02A2-6A42-9A82-D23081D7A937}"/>
              </a:ext>
            </a:extLst>
          </p:cNvPr>
          <p:cNvSpPr txBox="1"/>
          <p:nvPr/>
        </p:nvSpPr>
        <p:spPr>
          <a:xfrm>
            <a:off x="5115180" y="2158060"/>
            <a:ext cx="413764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(..., start, end– start,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access_flags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  <a:endParaRPr lang="zh-CN" altLang="en-US" dirty="0"/>
          </a:p>
        </p:txBody>
      </p:sp>
      <p:graphicFrame>
        <p:nvGraphicFramePr>
          <p:cNvPr id="13" name="表格 14">
            <a:extLst>
              <a:ext uri="{FF2B5EF4-FFF2-40B4-BE49-F238E27FC236}">
                <a16:creationId xmlns:a16="http://schemas.microsoft.com/office/drawing/2014/main" id="{C42379D4-34D3-2C44-AC98-37AAD564C08E}"/>
              </a:ext>
            </a:extLst>
          </p:cNvPr>
          <p:cNvGraphicFramePr>
            <a:graphicFrameLocks noGrp="1"/>
          </p:cNvGraphicFramePr>
          <p:nvPr/>
        </p:nvGraphicFramePr>
        <p:xfrm>
          <a:off x="956678" y="3870102"/>
          <a:ext cx="1468715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75702">
                  <a:extLst>
                    <a:ext uri="{9D8B030D-6E8A-4147-A177-3AD203B41FA5}">
                      <a16:colId xmlns:a16="http://schemas.microsoft.com/office/drawing/2014/main" val="278003688"/>
                    </a:ext>
                  </a:extLst>
                </a:gridCol>
                <a:gridCol w="593013">
                  <a:extLst>
                    <a:ext uri="{9D8B030D-6E8A-4147-A177-3AD203B41FA5}">
                      <a16:colId xmlns:a16="http://schemas.microsoft.com/office/drawing/2014/main" val="646667095"/>
                    </a:ext>
                  </a:extLst>
                </a:gridCol>
              </a:tblGrid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45853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96072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9246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2DA3F3B4-36FF-F84C-8516-CE0A33270E62}"/>
              </a:ext>
            </a:extLst>
          </p:cNvPr>
          <p:cNvSpPr txBox="1"/>
          <p:nvPr/>
        </p:nvSpPr>
        <p:spPr>
          <a:xfrm>
            <a:off x="600964" y="5112296"/>
            <a:ext cx="4815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Virtual – Physical mapping</a:t>
            </a:r>
            <a:endParaRPr lang="zh-CN" altLang="en-US" dirty="0"/>
          </a:p>
        </p:txBody>
      </p:sp>
      <p:sp>
        <p:nvSpPr>
          <p:cNvPr id="15" name="左箭头 14">
            <a:extLst>
              <a:ext uri="{FF2B5EF4-FFF2-40B4-BE49-F238E27FC236}">
                <a16:creationId xmlns:a16="http://schemas.microsoft.com/office/drawing/2014/main" id="{DEB21B74-EB36-354C-BBE6-C1979BCCAD4E}"/>
              </a:ext>
            </a:extLst>
          </p:cNvPr>
          <p:cNvSpPr/>
          <p:nvPr/>
        </p:nvSpPr>
        <p:spPr>
          <a:xfrm>
            <a:off x="2681305" y="4162779"/>
            <a:ext cx="593971" cy="511926"/>
          </a:xfrm>
          <a:prstGeom prst="lef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58637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DD72B5-D564-4748-AF16-C616A46C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summary of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8D77E7-CFF6-3241-82FF-D77B184BB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use one-sided RDMA WRITE as an example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MMIO: 200-800ns (on Intel x864 machines)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+ (4) DMA: (about) 1us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+ (5): network, depends on the distance &amp; speed of light </a:t>
            </a:r>
          </a:p>
          <a:p>
            <a:pPr marL="857250" lvl="2" indent="0">
              <a:buNone/>
            </a:pPr>
            <a:r>
              <a:rPr kumimoji="1" lang="en-US" altLang="zh-CN" sz="1800" dirty="0"/>
              <a:t>&lt;&lt; 1us in rack-scale clusters</a:t>
            </a:r>
          </a:p>
          <a:p>
            <a:pPr marL="417150" lvl="1" indent="-342900">
              <a:buFont typeface="+mj-ea"/>
              <a:buAutoNum type="circleNumDbPlain" startAt="6"/>
            </a:pPr>
            <a:r>
              <a:rPr kumimoji="1" lang="en-US" altLang="zh-CN" sz="1600" dirty="0"/>
              <a:t>Memory access</a:t>
            </a:r>
          </a:p>
          <a:p>
            <a:pPr marL="857250" lvl="2" indent="0">
              <a:buNone/>
            </a:pPr>
            <a:r>
              <a:rPr kumimoji="1" lang="en-US" altLang="zh-CN" sz="1800" dirty="0"/>
              <a:t>100-400ns</a:t>
            </a:r>
          </a:p>
          <a:p>
            <a:pPr indent="-285750"/>
            <a:r>
              <a:rPr kumimoji="1" lang="en-US" altLang="zh-CN" sz="1600" dirty="0"/>
              <a:t>Total RTT: 2-5us  </a:t>
            </a:r>
          </a:p>
          <a:p>
            <a:pPr marL="857250" lvl="2" indent="0">
              <a:buNone/>
            </a:pP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108173-09A8-884E-BB0B-BD050387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123</a:t>
            </a:fld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7A96673-8FE9-D446-A6A8-E0D7FB8DB376}"/>
              </a:ext>
            </a:extLst>
          </p:cNvPr>
          <p:cNvGrpSpPr/>
          <p:nvPr/>
        </p:nvGrpSpPr>
        <p:grpSpPr>
          <a:xfrm>
            <a:off x="3707904" y="3068193"/>
            <a:ext cx="6257523" cy="2622811"/>
            <a:chOff x="1695775" y="3203443"/>
            <a:chExt cx="6257523" cy="2622811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21749491-8C0B-8142-B0D6-F8BA149C0D55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639587F-9ED4-BC42-978B-03B3749943F8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9A420E1B-C9AE-5C40-AA6B-47081277C59B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F5F352B0-E218-8B44-83A8-94EE29A6C002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 43">
              <a:extLst>
                <a:ext uri="{FF2B5EF4-FFF2-40B4-BE49-F238E27FC236}">
                  <a16:creationId xmlns:a16="http://schemas.microsoft.com/office/drawing/2014/main" id="{50B1AF9A-7199-D44A-8063-C2C268E3CE09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DB7794A-2118-C647-843C-3ED9E3F47F1B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BFDE04F-FB21-AA40-A374-454A0BF63A03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26BBAB5-4D48-2241-932D-93762EC98470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522418A-0A74-5749-B307-E90F5FBD9A55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85972A5-180A-8E49-82DB-FEE7C707FBB7}"/>
                </a:ext>
              </a:extLst>
            </p:cNvPr>
            <p:cNvSpPr txBox="1"/>
            <p:nvPr/>
          </p:nvSpPr>
          <p:spPr>
            <a:xfrm>
              <a:off x="1695775" y="3505978"/>
              <a:ext cx="1476092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3" name="任意形状 22">
              <a:extLst>
                <a:ext uri="{FF2B5EF4-FFF2-40B4-BE49-F238E27FC236}">
                  <a16:creationId xmlns:a16="http://schemas.microsoft.com/office/drawing/2014/main" id="{6EE67178-B88D-D541-8887-55EAD9423B6C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87A306E-9651-D342-A197-4D843ECE92D7}"/>
                </a:ext>
              </a:extLst>
            </p:cNvPr>
            <p:cNvSpPr txBox="1"/>
            <p:nvPr/>
          </p:nvSpPr>
          <p:spPr>
            <a:xfrm>
              <a:off x="1704350" y="4259787"/>
              <a:ext cx="143282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7C3C4C3-1D74-B34A-9638-2615749796F2}"/>
                </a:ext>
              </a:extLst>
            </p:cNvPr>
            <p:cNvSpPr txBox="1"/>
            <p:nvPr/>
          </p:nvSpPr>
          <p:spPr>
            <a:xfrm>
              <a:off x="5853273" y="4512097"/>
              <a:ext cx="142366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DB4F51D-801B-5A42-BCA2-B23BBF77B5C5}"/>
                </a:ext>
              </a:extLst>
            </p:cNvPr>
            <p:cNvSpPr txBox="1"/>
            <p:nvPr/>
          </p:nvSpPr>
          <p:spPr>
            <a:xfrm>
              <a:off x="1719016" y="5318423"/>
              <a:ext cx="171818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9" name="任意形状 28">
              <a:extLst>
                <a:ext uri="{FF2B5EF4-FFF2-40B4-BE49-F238E27FC236}">
                  <a16:creationId xmlns:a16="http://schemas.microsoft.com/office/drawing/2014/main" id="{7A8C38B6-2CAA-2B41-B3BF-8561F7005925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6B20FE80-2F6F-B046-AE4E-94101192C4A6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箭头连接符 30">
              <a:extLst>
                <a:ext uri="{FF2B5EF4-FFF2-40B4-BE49-F238E27FC236}">
                  <a16:creationId xmlns:a16="http://schemas.microsoft.com/office/drawing/2014/main" id="{8FC11632-8FE5-5341-9A99-206E40447EBC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任意形状 31">
              <a:extLst>
                <a:ext uri="{FF2B5EF4-FFF2-40B4-BE49-F238E27FC236}">
                  <a16:creationId xmlns:a16="http://schemas.microsoft.com/office/drawing/2014/main" id="{95C67489-32EC-FB4D-BE0A-250334534945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9656E0A-ECC1-A547-8A83-465DBC8DE964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0F616E8-4D1C-A341-8191-EC28A8F7E63C}"/>
                </a:ext>
              </a:extLst>
            </p:cNvPr>
            <p:cNvSpPr txBox="1"/>
            <p:nvPr/>
          </p:nvSpPr>
          <p:spPr>
            <a:xfrm>
              <a:off x="1709324" y="4745267"/>
              <a:ext cx="1432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35" name="任意形状 34">
              <a:extLst>
                <a:ext uri="{FF2B5EF4-FFF2-40B4-BE49-F238E27FC236}">
                  <a16:creationId xmlns:a16="http://schemas.microsoft.com/office/drawing/2014/main" id="{C821AE9E-3EE0-7645-B871-C85FA528AD3C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36" name="Oval 22">
              <a:extLst>
                <a:ext uri="{FF2B5EF4-FFF2-40B4-BE49-F238E27FC236}">
                  <a16:creationId xmlns:a16="http://schemas.microsoft.com/office/drawing/2014/main" id="{728042E9-5952-BF45-8BE2-FCAE3B1F0DEB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7" name="Oval 22">
              <a:extLst>
                <a:ext uri="{FF2B5EF4-FFF2-40B4-BE49-F238E27FC236}">
                  <a16:creationId xmlns:a16="http://schemas.microsoft.com/office/drawing/2014/main" id="{DF672DB9-BE96-1D46-A5A7-1F9DAA34D103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8" name="Oval 22">
              <a:extLst>
                <a:ext uri="{FF2B5EF4-FFF2-40B4-BE49-F238E27FC236}">
                  <a16:creationId xmlns:a16="http://schemas.microsoft.com/office/drawing/2014/main" id="{0FA06F49-4DF0-2E48-9592-F1D008B68AA7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9" name="Oval 22">
              <a:extLst>
                <a:ext uri="{FF2B5EF4-FFF2-40B4-BE49-F238E27FC236}">
                  <a16:creationId xmlns:a16="http://schemas.microsoft.com/office/drawing/2014/main" id="{C251553C-A760-3049-AEC8-53097B3CCA7D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0" name="Oval 22">
              <a:extLst>
                <a:ext uri="{FF2B5EF4-FFF2-40B4-BE49-F238E27FC236}">
                  <a16:creationId xmlns:a16="http://schemas.microsoft.com/office/drawing/2014/main" id="{C37BCD5B-8C43-4E4D-81B1-FD4FC01E4F30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1" name="Oval 22">
              <a:extLst>
                <a:ext uri="{FF2B5EF4-FFF2-40B4-BE49-F238E27FC236}">
                  <a16:creationId xmlns:a16="http://schemas.microsoft.com/office/drawing/2014/main" id="{80EF2EF9-A284-2A49-BC6F-0E1582B01FEC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60637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BF7C3F-BB01-5C49-A7AD-F066FC18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recap of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97A897-483B-E544-95F4-4EBE3525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RDMA: a new networking protocol &amp; API</a:t>
            </a:r>
          </a:p>
          <a:p>
            <a:pPr lvl="1"/>
            <a:r>
              <a:rPr kumimoji="1" lang="en-US" altLang="zh-CN" dirty="0"/>
              <a:t>Extremely fast: 2-5us in a local rack-scale cluster  </a:t>
            </a:r>
          </a:p>
          <a:p>
            <a:r>
              <a:rPr kumimoji="1" lang="en-US" altLang="zh-CN" dirty="0"/>
              <a:t>Kernel, Network protocol bypassing </a:t>
            </a:r>
          </a:p>
          <a:p>
            <a:pPr lvl="1"/>
            <a:r>
              <a:rPr kumimoji="1" lang="en-US" altLang="zh-CN" dirty="0"/>
              <a:t>All RDMA operations </a:t>
            </a:r>
          </a:p>
          <a:p>
            <a:r>
              <a:rPr kumimoji="1" lang="en-US" altLang="zh-CN" dirty="0"/>
              <a:t>CPU-bypassing </a:t>
            </a:r>
          </a:p>
          <a:p>
            <a:pPr lvl="1"/>
            <a:r>
              <a:rPr kumimoji="1" lang="en-US" altLang="zh-CN" dirty="0"/>
              <a:t>One-sided RDMA operations</a:t>
            </a:r>
          </a:p>
          <a:p>
            <a:pPr lvl="2"/>
            <a:r>
              <a:rPr kumimoji="1" lang="en-US" altLang="zh-CN" sz="1800" dirty="0"/>
              <a:t>READ,WRITE and ATOMICS 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7B7199-F2E5-7047-83AB-D6573569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F72794-680D-B446-BC38-DF2847C25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042" y="2466886"/>
            <a:ext cx="3205118" cy="240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87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46148</TotalTime>
  <Words>6691</Words>
  <Application>Microsoft Macintosh PowerPoint</Application>
  <PresentationFormat>全屏显示(16:10)</PresentationFormat>
  <Paragraphs>1580</Paragraphs>
  <Slides>124</Slides>
  <Notes>62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124</vt:i4>
      </vt:variant>
    </vt:vector>
  </HeadingPairs>
  <TitlesOfParts>
    <vt:vector size="141" baseType="lpstr">
      <vt:lpstr>DengXian</vt:lpstr>
      <vt:lpstr>宋体</vt:lpstr>
      <vt:lpstr>NVIDIA-APAC</vt:lpstr>
      <vt:lpstr>Arial</vt:lpstr>
      <vt:lpstr>Calibri</vt:lpstr>
      <vt:lpstr>Cambria Math</vt:lpstr>
      <vt:lpstr>Candara</vt:lpstr>
      <vt:lpstr>Century Gothic</vt:lpstr>
      <vt:lpstr>Consolas</vt:lpstr>
      <vt:lpstr>Courier New</vt:lpstr>
      <vt:lpstr>Eras Medium ITC</vt:lpstr>
      <vt:lpstr>Gill Sans Light</vt:lpstr>
      <vt:lpstr>Helvetica</vt:lpstr>
      <vt:lpstr>Lato</vt:lpstr>
      <vt:lpstr>Verdana</vt:lpstr>
      <vt:lpstr>Wingdings</vt:lpstr>
      <vt:lpstr>1_Office 主题​​</vt:lpstr>
      <vt:lpstr>Distributed training &amp;  RDMA (Advanced topic) </vt:lpstr>
      <vt:lpstr>Review: The computation graph abstraction </vt:lpstr>
      <vt:lpstr>Case study: Distributed training</vt:lpstr>
      <vt:lpstr>Pseudocode for Stochastic Gradient Descent </vt:lpstr>
      <vt:lpstr>Review: Parallelization Opportunities</vt:lpstr>
      <vt:lpstr>(Sync) data parallel</vt:lpstr>
      <vt:lpstr>Pseudocode for (iterative) data parallel in action </vt:lpstr>
      <vt:lpstr>Design goal: high GPU utilization (MFU)</vt:lpstr>
      <vt:lpstr>Key operator: allreduce </vt:lpstr>
      <vt:lpstr>Review: parameter server </vt:lpstr>
      <vt:lpstr>Review: Co-located &amp; sharded PS   </vt:lpstr>
      <vt:lpstr>Review: Decentralized approach w/ only peer connections</vt:lpstr>
      <vt:lpstr>Try #3: Ring allreduce </vt:lpstr>
      <vt:lpstr>Ring allreduce </vt:lpstr>
      <vt:lpstr>Why ring allreduce can work? </vt:lpstr>
      <vt:lpstr>Analysis of the communication cost of ring allreduce</vt:lpstr>
      <vt:lpstr>Allreduce: put it all together</vt:lpstr>
      <vt:lpstr>More reduce method: Double Binary Tree All-Reduce</vt:lpstr>
      <vt:lpstr>More reduce methods exist </vt:lpstr>
      <vt:lpstr>Case study: NVLink + RDMA </vt:lpstr>
      <vt:lpstr>What does NVLink Look Like?</vt:lpstr>
      <vt:lpstr>Communication heterogeneity</vt:lpstr>
      <vt:lpstr>Parallelization Opportunities</vt:lpstr>
      <vt:lpstr>Recall: Data Parallelism</vt:lpstr>
      <vt:lpstr>Drawback of data parallelism: replicated model </vt:lpstr>
      <vt:lpstr>Trend: Training Large Models</vt:lpstr>
      <vt:lpstr>Model parallelism </vt:lpstr>
      <vt:lpstr>Pipeline parallelism </vt:lpstr>
      <vt:lpstr>Pipeline parallelism</vt:lpstr>
      <vt:lpstr>Technique: micro-batching </vt:lpstr>
      <vt:lpstr>Pipeline parallelism &amp; the number of micro-batch </vt:lpstr>
      <vt:lpstr>Pipeline parallelism &amp; the number of micro-batch </vt:lpstr>
      <vt:lpstr>Why increase M requires increasing the batch size? </vt:lpstr>
      <vt:lpstr>Problems with Large Batch Training</vt:lpstr>
      <vt:lpstr>Problems with large batch size</vt:lpstr>
      <vt:lpstr>Can we reduce the number of pipeline stages (p)? </vt:lpstr>
      <vt:lpstr>Tensor parallelism (TP)</vt:lpstr>
      <vt:lpstr>Model Parallelism (use matrix multiplication as an example): Forward Pass</vt:lpstr>
      <vt:lpstr>Model Parallelism: Backward Pass</vt:lpstr>
      <vt:lpstr>Backward Pass</vt:lpstr>
      <vt:lpstr>The cost of model parallelism </vt:lpstr>
      <vt:lpstr>Analysis of the network cost of model parallelism </vt:lpstr>
      <vt:lpstr>Analysis of the network cost of model parallelism </vt:lpstr>
      <vt:lpstr>Analysis of the network cost of model parallelism </vt:lpstr>
      <vt:lpstr>Analysis of the network cost of model parallelism </vt:lpstr>
      <vt:lpstr>Analysis of the network cost of model parallelism </vt:lpstr>
      <vt:lpstr>Review: Communication heterogeneity</vt:lpstr>
      <vt:lpstr>Review: Communication heterogeneity</vt:lpstr>
      <vt:lpstr>The US conducted a GPU ban on China, mainly restricting GPU communication performance </vt:lpstr>
      <vt:lpstr>Case study: A100 vs. A800</vt:lpstr>
      <vt:lpstr>Summary: model parallelism </vt:lpstr>
      <vt:lpstr>Put it altogether: parallelize distributed training  </vt:lpstr>
      <vt:lpstr>Parallelization Opportunities</vt:lpstr>
      <vt:lpstr>Recall: data parallel execution </vt:lpstr>
      <vt:lpstr>Straggler is also common, e.g., in LLM post-training </vt:lpstr>
      <vt:lpstr>Asynchronous Execution</vt:lpstr>
      <vt:lpstr>Async vs. Sync execution </vt:lpstr>
      <vt:lpstr>Advanced topic: RDMA  Fast networking powering modern datacenter applications </vt:lpstr>
      <vt:lpstr>Networking is a key component in distributed systems </vt:lpstr>
      <vt:lpstr>An overview of traditional networking</vt:lpstr>
      <vt:lpstr>The OS implements the traditional network stack </vt:lpstr>
      <vt:lpstr>The OS implements the traditional network stack </vt:lpstr>
      <vt:lpstr>Packet processing in Linux </vt:lpstr>
      <vt:lpstr>Linux networking software stack</vt:lpstr>
      <vt:lpstr>What are the costs of such a complex networking stack? </vt:lpstr>
      <vt:lpstr>PowerPoint 演示文稿</vt:lpstr>
      <vt:lpstr>What are the costs of such a complex networking stack? </vt:lpstr>
      <vt:lpstr>Kernel-bypassing network</vt:lpstr>
      <vt:lpstr>Packet processing with DPDK</vt:lpstr>
      <vt:lpstr>Pros &amp; Cons of DPDK </vt:lpstr>
      <vt:lpstr>RDMA: offload the complete network stack to the NIC</vt:lpstr>
      <vt:lpstr>RDMA: offload the complete network stack to the NIC</vt:lpstr>
      <vt:lpstr>RDMA implementations: IB </vt:lpstr>
      <vt:lpstr>RDMA implementations: RoCE-v1</vt:lpstr>
      <vt:lpstr>RDMA implementations: RoCE-v2</vt:lpstr>
      <vt:lpstr>RDMA implementations: iWrap </vt:lpstr>
      <vt:lpstr>PowerPoint 演示文稿</vt:lpstr>
      <vt:lpstr>High-level concepts of RDMA </vt:lpstr>
      <vt:lpstr>Queue Pairs have different models </vt:lpstr>
      <vt:lpstr>Reliable connection Queue Pairs (QP)s</vt:lpstr>
      <vt:lpstr>RDMA queue pair bring up </vt:lpstr>
      <vt:lpstr>First step: RDMA queue pair bring up </vt:lpstr>
      <vt:lpstr>RDMA queue pair bring up </vt:lpstr>
      <vt:lpstr>RDMA queue pair bring up </vt:lpstr>
      <vt:lpstr>RDMA queue pair bring up </vt:lpstr>
      <vt:lpstr>RDMA queue pair bring up </vt:lpstr>
      <vt:lpstr>RDMA queue pair bring up </vt:lpstr>
      <vt:lpstr>RDMA queue pair bring up </vt:lpstr>
      <vt:lpstr>RDMA queue pair bring up </vt:lpstr>
      <vt:lpstr>Next: send message with RDMA</vt:lpstr>
      <vt:lpstr>Register a message buffer to receive incoming message</vt:lpstr>
      <vt:lpstr>Send the message with post_send </vt:lpstr>
      <vt:lpstr>Poll the completion of the send via polling </vt:lpstr>
      <vt:lpstr>Poll the received message from Alice</vt:lpstr>
      <vt:lpstr>Lifecycles of the sent message </vt:lpstr>
      <vt:lpstr>RDMA vs. DPDK </vt:lpstr>
      <vt:lpstr>Performance of RDMA (message) </vt:lpstr>
      <vt:lpstr>PowerPoint 演示文稿</vt:lpstr>
      <vt:lpstr>CPU is becoming the problem</vt:lpstr>
      <vt:lpstr>CPU is the problem</vt:lpstr>
      <vt:lpstr>Maybe we do not need such high bandwidth? </vt:lpstr>
      <vt:lpstr>A hidden assumption of low-latency two-sided RDMA is using polling</vt:lpstr>
      <vt:lpstr>Can we use interrupt to reduce the energy? </vt:lpstr>
      <vt:lpstr>Can we use interrupt to reduce the energy? </vt:lpstr>
      <vt:lpstr>PowerPoint 演示文稿</vt:lpstr>
      <vt:lpstr>PowerPoint 演示文稿</vt:lpstr>
      <vt:lpstr>PowerPoint 演示文稿</vt:lpstr>
      <vt:lpstr>High-level concepts of RDMA </vt:lpstr>
      <vt:lpstr>One-sided RDMA </vt:lpstr>
      <vt:lpstr>One-sided RDMA </vt:lpstr>
      <vt:lpstr>Example: remote memory copy </vt:lpstr>
      <vt:lpstr>Existing approach: two-sided RDMA based RPC </vt:lpstr>
      <vt:lpstr>Remote memory copy with one-sided RDMA WRITE</vt:lpstr>
      <vt:lpstr>Remote memory copy with one-sided RDMA WRITE</vt:lpstr>
      <vt:lpstr>One-sided RDMA WRITE vs. Two-sided RDMA </vt:lpstr>
      <vt:lpstr>Question: how can RDMA access the remote memory? </vt:lpstr>
      <vt:lpstr>Memory registration (MR) </vt:lpstr>
      <vt:lpstr>One-sided RDMA with Memory Registration </vt:lpstr>
      <vt:lpstr>One-sided RDMA with Memory Registration </vt:lpstr>
      <vt:lpstr>One-sided RDMA with Memory Registration </vt:lpstr>
      <vt:lpstr>Local RDMA access also needs MR </vt:lpstr>
      <vt:lpstr>Question: where is the mapping table stored? </vt:lpstr>
      <vt:lpstr>Performance summary of RDMA </vt:lpstr>
      <vt:lpstr>Short recap of RDMA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2857</cp:revision>
  <cp:lastPrinted>2020-03-02T13:38:09Z</cp:lastPrinted>
  <dcterms:created xsi:type="dcterms:W3CDTF">2017-11-24T09:35:45Z</dcterms:created>
  <dcterms:modified xsi:type="dcterms:W3CDTF">2025-12-26T07:49:49Z</dcterms:modified>
</cp:coreProperties>
</file>